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4"/>
  </p:notesMasterIdLst>
  <p:sldIdLst>
    <p:sldId id="256" r:id="rId2"/>
    <p:sldId id="294" r:id="rId3"/>
    <p:sldId id="257" r:id="rId4"/>
    <p:sldId id="258" r:id="rId5"/>
    <p:sldId id="259" r:id="rId6"/>
    <p:sldId id="260" r:id="rId7"/>
    <p:sldId id="286" r:id="rId8"/>
    <p:sldId id="261" r:id="rId9"/>
    <p:sldId id="262" r:id="rId10"/>
    <p:sldId id="263" r:id="rId11"/>
    <p:sldId id="264" r:id="rId12"/>
    <p:sldId id="265" r:id="rId13"/>
    <p:sldId id="291" r:id="rId14"/>
    <p:sldId id="292" r:id="rId15"/>
    <p:sldId id="293" r:id="rId16"/>
    <p:sldId id="266" r:id="rId17"/>
    <p:sldId id="267" r:id="rId18"/>
    <p:sldId id="268" r:id="rId19"/>
    <p:sldId id="287" r:id="rId20"/>
    <p:sldId id="271" r:id="rId21"/>
    <p:sldId id="272" r:id="rId22"/>
    <p:sldId id="273" r:id="rId23"/>
    <p:sldId id="274" r:id="rId24"/>
    <p:sldId id="288" r:id="rId25"/>
    <p:sldId id="289" r:id="rId26"/>
    <p:sldId id="276" r:id="rId27"/>
    <p:sldId id="277" r:id="rId28"/>
    <p:sldId id="280" r:id="rId29"/>
    <p:sldId id="281" r:id="rId30"/>
    <p:sldId id="282" r:id="rId31"/>
    <p:sldId id="295" r:id="rId32"/>
    <p:sldId id="283"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32" autoAdjust="0"/>
    <p:restoredTop sz="94713" autoAdjust="0"/>
  </p:normalViewPr>
  <p:slideViewPr>
    <p:cSldViewPr snapToGrid="0">
      <p:cViewPr varScale="1">
        <p:scale>
          <a:sx n="44" d="100"/>
          <a:sy n="44" d="100"/>
        </p:scale>
        <p:origin x="60" y="7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THE </a:t>
            </a:r>
          </a:p>
        </c:rich>
      </c:tx>
      <c:layout>
        <c:manualLayout>
          <c:xMode val="edge"/>
          <c:yMode val="edge"/>
          <c:x val="0.44608333333333333"/>
          <c:y val="0"/>
        </c:manualLayout>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ar-IQ"/>
        </a:p>
      </c:txPr>
    </c:title>
    <c:autoTitleDeleted val="0"/>
    <c:view3D>
      <c:rotX val="30"/>
      <c:rotY val="36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2744878710806399E-2"/>
          <c:y val="0.12994065325167689"/>
          <c:w val="0.84682653155166698"/>
          <c:h val="0.75124336541265679"/>
        </c:manualLayout>
      </c:layout>
      <c:pie3DChart>
        <c:varyColors val="1"/>
        <c:ser>
          <c:idx val="0"/>
          <c:order val="0"/>
          <c:spPr>
            <a:ln>
              <a:solidFill>
                <a:schemeClr val="bg2"/>
              </a:solidFill>
            </a:ln>
          </c:spPr>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solidFill>
                  <a:schemeClr val="bg2"/>
                </a:solidFill>
              </a:ln>
              <a:effectLst>
                <a:outerShdw blurRad="57150" dist="19050" dir="5400000" algn="ctr" rotWithShape="0">
                  <a:srgbClr val="000000">
                    <a:alpha val="63000"/>
                  </a:srgbClr>
                </a:outerShdw>
              </a:effectLst>
              <a:sp3d>
                <a:contourClr>
                  <a:schemeClr val="bg2"/>
                </a:contourClr>
              </a:sp3d>
            </c:spPr>
            <c:extLst>
              <c:ext xmlns:c16="http://schemas.microsoft.com/office/drawing/2014/chart" uri="{C3380CC4-5D6E-409C-BE32-E72D297353CC}">
                <c16:uniqueId val="{00000001-FB97-423B-93EC-9525FB05448D}"/>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solidFill>
                  <a:schemeClr val="bg2"/>
                </a:solidFill>
              </a:ln>
              <a:effectLst>
                <a:outerShdw blurRad="57150" dist="19050" dir="5400000" algn="ctr" rotWithShape="0">
                  <a:srgbClr val="000000">
                    <a:alpha val="63000"/>
                  </a:srgbClr>
                </a:outerShdw>
              </a:effectLst>
              <a:sp3d>
                <a:contourClr>
                  <a:schemeClr val="bg2"/>
                </a:contourClr>
              </a:sp3d>
            </c:spPr>
            <c:extLst>
              <c:ext xmlns:c16="http://schemas.microsoft.com/office/drawing/2014/chart" uri="{C3380CC4-5D6E-409C-BE32-E72D297353CC}">
                <c16:uniqueId val="{00000003-FB97-423B-93EC-9525FB05448D}"/>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solidFill>
                  <a:schemeClr val="bg2"/>
                </a:solidFill>
              </a:ln>
              <a:effectLst>
                <a:outerShdw blurRad="57150" dist="19050" dir="5400000" algn="ctr" rotWithShape="0">
                  <a:srgbClr val="000000">
                    <a:alpha val="63000"/>
                  </a:srgbClr>
                </a:outerShdw>
              </a:effectLst>
              <a:sp3d>
                <a:contourClr>
                  <a:schemeClr val="bg2"/>
                </a:contourClr>
              </a:sp3d>
            </c:spPr>
            <c:extLst>
              <c:ext xmlns:c16="http://schemas.microsoft.com/office/drawing/2014/chart" uri="{C3380CC4-5D6E-409C-BE32-E72D297353CC}">
                <c16:uniqueId val="{00000005-FB97-423B-93EC-9525FB05448D}"/>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solidFill>
                  <a:schemeClr val="bg2"/>
                </a:solidFill>
              </a:ln>
              <a:effectLst>
                <a:outerShdw blurRad="57150" dist="19050" dir="5400000" algn="ctr" rotWithShape="0">
                  <a:srgbClr val="000000">
                    <a:alpha val="63000"/>
                  </a:srgbClr>
                </a:outerShdw>
              </a:effectLst>
              <a:sp3d>
                <a:contourClr>
                  <a:schemeClr val="bg2"/>
                </a:contourClr>
              </a:sp3d>
            </c:spPr>
            <c:extLst>
              <c:ext xmlns:c16="http://schemas.microsoft.com/office/drawing/2014/chart" uri="{C3380CC4-5D6E-409C-BE32-E72D297353CC}">
                <c16:uniqueId val="{00000007-FB97-423B-93EC-9525FB05448D}"/>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solidFill>
                  <a:schemeClr val="bg2"/>
                </a:solidFill>
              </a:ln>
              <a:effectLst>
                <a:outerShdw blurRad="57150" dist="19050" dir="5400000" algn="ctr" rotWithShape="0">
                  <a:srgbClr val="000000">
                    <a:alpha val="63000"/>
                  </a:srgbClr>
                </a:outerShdw>
              </a:effectLst>
              <a:sp3d>
                <a:contourClr>
                  <a:schemeClr val="bg2"/>
                </a:contourClr>
              </a:sp3d>
            </c:spPr>
            <c:extLst>
              <c:ext xmlns:c16="http://schemas.microsoft.com/office/drawing/2014/chart" uri="{C3380CC4-5D6E-409C-BE32-E72D297353CC}">
                <c16:uniqueId val="{00000009-FB97-423B-93EC-9525FB05448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ar-IQ"/>
              </a:p>
            </c:txPr>
            <c:dLblPos val="outEnd"/>
            <c:showLegendKey val="0"/>
            <c:showVal val="0"/>
            <c:showCatName val="1"/>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15:layout/>
              </c:ext>
            </c:extLst>
          </c:dLbls>
          <c:cat>
            <c:strRef>
              <c:f>Sheet1!$N$5:$N$9</c:f>
              <c:strCache>
                <c:ptCount val="5"/>
                <c:pt idx="0">
                  <c:v>بيئة التعليم</c:v>
                </c:pt>
                <c:pt idx="1">
                  <c:v>البحث الاكاديمي </c:v>
                </c:pt>
                <c:pt idx="2">
                  <c:v>الاقتباسات البحثية</c:v>
                </c:pt>
                <c:pt idx="3">
                  <c:v>المنظور الدولي</c:v>
                </c:pt>
                <c:pt idx="4">
                  <c:v>دخل البحوث من الصناعة</c:v>
                </c:pt>
              </c:strCache>
            </c:strRef>
          </c:cat>
          <c:val>
            <c:numRef>
              <c:f>Sheet1!$O$5:$O$9</c:f>
              <c:numCache>
                <c:formatCode>0%</c:formatCode>
                <c:ptCount val="5"/>
                <c:pt idx="0">
                  <c:v>0.3</c:v>
                </c:pt>
                <c:pt idx="1">
                  <c:v>0.3</c:v>
                </c:pt>
                <c:pt idx="2">
                  <c:v>0.3</c:v>
                </c:pt>
                <c:pt idx="3" formatCode="0.00%">
                  <c:v>7.4999999999999997E-2</c:v>
                </c:pt>
                <c:pt idx="4" formatCode="0.00%">
                  <c:v>2.5000000000000001E-2</c:v>
                </c:pt>
              </c:numCache>
            </c:numRef>
          </c:val>
          <c:extLst>
            <c:ext xmlns:c16="http://schemas.microsoft.com/office/drawing/2014/chart" uri="{C3380CC4-5D6E-409C-BE32-E72D297353CC}">
              <c16:uniqueId val="{0000000A-FB97-423B-93EC-9525FB05448D}"/>
            </c:ext>
          </c:extLst>
        </c:ser>
        <c:ser>
          <c:idx val="1"/>
          <c:order val="1"/>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C-FB97-423B-93EC-9525FB05448D}"/>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E-FB97-423B-93EC-9525FB05448D}"/>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10-FB97-423B-93EC-9525FB05448D}"/>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12-FB97-423B-93EC-9525FB05448D}"/>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14-FB97-423B-93EC-9525FB05448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ar-IQ"/>
              </a:p>
            </c:txPr>
            <c:dLblPos val="outEnd"/>
            <c:showLegendKey val="0"/>
            <c:showVal val="0"/>
            <c:showCatName val="1"/>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Sheet1!$N$5:$N$9</c:f>
              <c:strCache>
                <c:ptCount val="5"/>
                <c:pt idx="0">
                  <c:v>بيئة التعليم</c:v>
                </c:pt>
                <c:pt idx="1">
                  <c:v>البحث الاكاديمي </c:v>
                </c:pt>
                <c:pt idx="2">
                  <c:v>الاقتباسات البحثية</c:v>
                </c:pt>
                <c:pt idx="3">
                  <c:v>المنظور الدولي</c:v>
                </c:pt>
                <c:pt idx="4">
                  <c:v>دخل البحوث من الصناعة</c:v>
                </c:pt>
              </c:strCache>
            </c:strRef>
          </c:cat>
          <c:val>
            <c:numRef>
              <c:f>Sheet1!$C$1:$C$5</c:f>
              <c:numCache>
                <c:formatCode>General</c:formatCode>
                <c:ptCount val="5"/>
                <c:pt idx="4">
                  <c:v>0</c:v>
                </c:pt>
              </c:numCache>
            </c:numRef>
          </c:val>
          <c:extLst>
            <c:ext xmlns:c16="http://schemas.microsoft.com/office/drawing/2014/chart" uri="{C3380CC4-5D6E-409C-BE32-E72D297353CC}">
              <c16:uniqueId val="{00000015-FB97-423B-93EC-9525FB05448D}"/>
            </c:ext>
          </c:extLst>
        </c:ser>
        <c:dLbls>
          <c:dLblPos val="outEnd"/>
          <c:showLegendKey val="0"/>
          <c:showVal val="0"/>
          <c:showCatName val="0"/>
          <c:showSerName val="0"/>
          <c:showPercent val="1"/>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ar-IQ"/>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ar-IQ"/>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ar-IQ"/>
        </a:p>
      </c:txPr>
    </c:title>
    <c:autoTitleDeleted val="0"/>
    <c:view3D>
      <c:rotX val="50"/>
      <c:rotY val="36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Sheet1!$G$3:$G$4</c:f>
              <c:strCache>
                <c:ptCount val="2"/>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68D6-4083-9876-EF7D9D857D76}"/>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68D6-4083-9876-EF7D9D857D76}"/>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68D6-4083-9876-EF7D9D857D76}"/>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68D6-4083-9876-EF7D9D857D76}"/>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68D6-4083-9876-EF7D9D857D76}"/>
              </c:ext>
            </c:extLst>
          </c:dPt>
          <c:dPt>
            <c:idx val="5"/>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68D6-4083-9876-EF7D9D857D76}"/>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D-68D6-4083-9876-EF7D9D857D76}"/>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ar-IQ"/>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Sheet1!$F$5:$F$11</c:f>
              <c:strCache>
                <c:ptCount val="4"/>
                <c:pt idx="0">
                  <c:v>Web size</c:v>
                </c:pt>
                <c:pt idx="1">
                  <c:v>Rich files</c:v>
                </c:pt>
                <c:pt idx="2">
                  <c:v>Google Scholar</c:v>
                </c:pt>
                <c:pt idx="3">
                  <c:v>Links</c:v>
                </c:pt>
              </c:strCache>
            </c:strRef>
          </c:cat>
          <c:val>
            <c:numRef>
              <c:f>Sheet1!$G$5:$G$11</c:f>
              <c:numCache>
                <c:formatCode>0%</c:formatCode>
                <c:ptCount val="7"/>
                <c:pt idx="0">
                  <c:v>0.2</c:v>
                </c:pt>
                <c:pt idx="1">
                  <c:v>0.15</c:v>
                </c:pt>
                <c:pt idx="2">
                  <c:v>0.15</c:v>
                </c:pt>
                <c:pt idx="3">
                  <c:v>0.5</c:v>
                </c:pt>
              </c:numCache>
            </c:numRef>
          </c:val>
          <c:extLst>
            <c:ext xmlns:c16="http://schemas.microsoft.com/office/drawing/2014/chart" uri="{C3380CC4-5D6E-409C-BE32-E72D297353CC}">
              <c16:uniqueId val="{0000000E-68D6-4083-9876-EF7D9D857D76}"/>
            </c:ext>
          </c:extLst>
        </c:ser>
        <c:dLbls>
          <c:dLblPos val="ctr"/>
          <c:showLegendKey val="0"/>
          <c:showVal val="0"/>
          <c:showCatName val="0"/>
          <c:showSerName val="0"/>
          <c:showPercent val="1"/>
          <c:showBubbleSize val="0"/>
          <c:showLeaderLines val="1"/>
        </c:dLbls>
      </c:pie3DChart>
      <c:spPr>
        <a:noFill/>
        <a:ln>
          <a:noFill/>
        </a:ln>
        <a:effectLst/>
      </c:spPr>
    </c:plotArea>
    <c:legend>
      <c:legendPos val="l"/>
      <c:legendEntry>
        <c:idx val="4"/>
        <c:delete val="1"/>
      </c:legendEntry>
      <c:legendEntry>
        <c:idx val="5"/>
        <c:delete val="1"/>
      </c:legendEntry>
      <c:legendEntry>
        <c:idx val="6"/>
        <c:delete val="1"/>
      </c:legendEntry>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ar-IQ"/>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ar-IQ"/>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_rels/drawing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drawing1.xml><?xml version="1.0" encoding="utf-8"?>
<c:userShapes xmlns:c="http://schemas.openxmlformats.org/drawingml/2006/chart">
  <cdr:relSizeAnchor xmlns:cdr="http://schemas.openxmlformats.org/drawingml/2006/chartDrawing">
    <cdr:from>
      <cdr:x>0.30092</cdr:x>
      <cdr:y>0.05091</cdr:y>
    </cdr:from>
    <cdr:to>
      <cdr:x>1</cdr:x>
      <cdr:y>0.42182</cdr:y>
    </cdr:to>
    <cdr:pic>
      <cdr:nvPicPr>
        <cdr:cNvPr id="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984269" y="349134"/>
          <a:ext cx="6932814" cy="2543695"/>
        </a:xfrm>
        <a:prstGeom xmlns:a="http://schemas.openxmlformats.org/drawingml/2006/main" prst="rect">
          <a:avLst/>
        </a:prstGeom>
      </cdr:spPr>
    </cdr:pic>
  </cdr:relSizeAnchor>
  <cdr:relSizeAnchor xmlns:cdr="http://schemas.openxmlformats.org/drawingml/2006/chartDrawing">
    <cdr:from>
      <cdr:x>0.057</cdr:x>
      <cdr:y>0.1853</cdr:y>
    </cdr:from>
    <cdr:to>
      <cdr:x>0.46438</cdr:x>
      <cdr:y>0.32591</cdr:y>
    </cdr:to>
    <cdr:pic>
      <cdr:nvPicPr>
        <cdr:cNvPr id="9" name="chart"/>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565265" y="1270808"/>
          <a:ext cx="4039986" cy="964276"/>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IQ"/>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87716A1E-5F00-4808-A2C1-E8411FF8FD7D}" type="datetimeFigureOut">
              <a:rPr lang="ar-IQ" smtClean="0"/>
              <a:t>12/06/1445</a:t>
            </a:fld>
            <a:endParaRPr lang="ar-IQ"/>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IQ"/>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IQ"/>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CD1AC0B9-A553-4A07-ABAF-5D4C4FCE2BEB}" type="slidenum">
              <a:rPr lang="ar-IQ" smtClean="0"/>
              <a:t>‹#›</a:t>
            </a:fld>
            <a:endParaRPr lang="ar-IQ"/>
          </a:p>
        </p:txBody>
      </p:sp>
    </p:spTree>
    <p:extLst>
      <p:ext uri="{BB962C8B-B14F-4D97-AF65-F5344CB8AC3E}">
        <p14:creationId xmlns:p14="http://schemas.microsoft.com/office/powerpoint/2010/main" val="308957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12/24/2023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idp.com/middleeast/universities/yale-university/iid-us-00086/" TargetMode="External"/><Relationship Id="rId13" Type="http://schemas.openxmlformats.org/officeDocument/2006/relationships/hyperlink" Target="https://www.idp.com/middleeast/universities/university-of-toronto/iid-ca-00764/" TargetMode="External"/><Relationship Id="rId3" Type="http://schemas.openxmlformats.org/officeDocument/2006/relationships/hyperlink" Target="https://www.idp.com/middleeast/universities/harvard-university/iid-us-00065/" TargetMode="External"/><Relationship Id="rId7" Type="http://schemas.openxmlformats.org/officeDocument/2006/relationships/hyperlink" Target="https://www.idp.com/middleeast/universities/university-of-california-berkeley/iid-us-00265/" TargetMode="External"/><Relationship Id="rId12" Type="http://schemas.openxmlformats.org/officeDocument/2006/relationships/hyperlink" Target="https://www.idp.com/middleeast/universities/university-of-pennsylvania/iid-us-00097/" TargetMode="External"/><Relationship Id="rId2" Type="http://schemas.openxmlformats.org/officeDocument/2006/relationships/hyperlink" Target="https://www.idp.com/middleeast/universities/california-institute-of-technology/iid-us-00085/" TargetMode="External"/><Relationship Id="rId1" Type="http://schemas.openxmlformats.org/officeDocument/2006/relationships/slideLayout" Target="../slideLayouts/slideLayout2.xml"/><Relationship Id="rId6" Type="http://schemas.openxmlformats.org/officeDocument/2006/relationships/hyperlink" Target="https://www.idp.com/middleeast/universities/princeton-university/iid-us-00088/" TargetMode="External"/><Relationship Id="rId11" Type="http://schemas.openxmlformats.org/officeDocument/2006/relationships/hyperlink" Target="https://www.idp.com/middleeast/universities/johns-hopkins-university/iid-us-00239/" TargetMode="External"/><Relationship Id="rId5" Type="http://schemas.openxmlformats.org/officeDocument/2006/relationships/hyperlink" Target="https://www.idp.com/middleeast/universities/massachusetts-institute-of-technology/iid-us-00090/" TargetMode="External"/><Relationship Id="rId10" Type="http://schemas.openxmlformats.org/officeDocument/2006/relationships/hyperlink" Target="https://www.idp.com/middleeast/universities/columbia-university/iid-us-00231/" TargetMode="External"/><Relationship Id="rId4" Type="http://schemas.openxmlformats.org/officeDocument/2006/relationships/hyperlink" Target="https://www.idp.com/middleeast/universities/stanford-university/iid-us-00182/" TargetMode="External"/><Relationship Id="rId9" Type="http://schemas.openxmlformats.org/officeDocument/2006/relationships/hyperlink" Target="https://www.idp.com/middleeast/universities/university-of-chicago/iid-us-00214/" TargetMode="External"/><Relationship Id="rId14" Type="http://schemas.openxmlformats.org/officeDocument/2006/relationships/hyperlink" Target="https://www.idp.com/middleeast/universities/university-of-california-los-angeles/iid-us-00199/"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timeshighereducation.com/world-university-rankings/2024/world-ranking#!/length/25/locations/IRQ/sort_by/rank/sort_order/asc/cols/stat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ar.wikipedia.org/wiki/%D8%AA%D8%B5%D9%86%D9%8A%D9%81_%D9%83%D9%8A%D9%88_%D8%A5%D8%B3_%D9%84%D9%84%D8%AC%D8%A7%D9%85%D8%B9%D8%A7%D8%AA_%D8%A7%D9%84%D8%B9%D8%A7%D9%84%D9%85%D9%8A%D8%A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3" Type="http://schemas.openxmlformats.org/officeDocument/2006/relationships/hyperlink" Target="https://ar.wikipedia.org/wiki/%D8%AC%D8%A7%D9%85%D8%B9%D8%A9_%D9%82%D8%B7%D8%B1" TargetMode="External"/><Relationship Id="rId18" Type="http://schemas.openxmlformats.org/officeDocument/2006/relationships/hyperlink" Target="https://ar.wikipedia.org/wiki/%D8%A7%D9%84%D8%AC%D8%A7%D9%85%D8%B9%D8%A9_%D8%A7%D9%84%D8%A3%D9%85%D8%B1%D9%8A%D9%83%D9%8A%D8%A9_(%D8%A7%D9%84%D9%82%D8%A7%D9%87%D8%B1%D8%A9)" TargetMode="External"/><Relationship Id="rId26" Type="http://schemas.openxmlformats.org/officeDocument/2006/relationships/hyperlink" Target="https://ar.wikipedia.org/wiki/%D8%A7%D9%84%D8%AC%D8%A7%D9%85%D8%B9%D8%A9_%D8%A7%D9%84%D8%A3%D9%85%D8%B1%D9%8A%D9%83%D9%8A%D8%A9_(%D8%A7%D9%84%D8%B4%D8%A7%D8%B1%D9%82%D8%A9)" TargetMode="External"/><Relationship Id="rId39" Type="http://schemas.openxmlformats.org/officeDocument/2006/relationships/hyperlink" Target="https://ar.wikipedia.org/wiki/%D8%AC%D8%A7%D9%85%D8%B9%D8%A9_%D8%A7%D9%84%D8%B4%D8%A7%D8%B1%D9%82%D8%A9" TargetMode="External"/><Relationship Id="rId3" Type="http://schemas.openxmlformats.org/officeDocument/2006/relationships/hyperlink" Target="https://ar.wikipedia.org/wiki/%D8%A7%D9%84%D8%B3%D8%B9%D9%88%D8%AF%D9%8A%D8%A9" TargetMode="External"/><Relationship Id="rId21" Type="http://schemas.openxmlformats.org/officeDocument/2006/relationships/hyperlink" Target="https://ar.wikipedia.org/wiki/%D8%AC%D8%A7%D9%85%D8%B9%D8%A9_%D8%B9%D9%8A%D9%86_%D8%B4%D9%85%D8%B3" TargetMode="External"/><Relationship Id="rId34" Type="http://schemas.openxmlformats.org/officeDocument/2006/relationships/hyperlink" Target="https://ar.wikipedia.org/wiki/%D8%AC%D8%A7%D9%85%D8%B9%D8%A9_%D8%A7%D9%84%D9%82%D8%A7%D8%B6%D9%8A_%D8%B9%D9%8A%D8%A7%D8%B6" TargetMode="External"/><Relationship Id="rId42" Type="http://schemas.openxmlformats.org/officeDocument/2006/relationships/image" Target="../media/image16.png"/><Relationship Id="rId47" Type="http://schemas.openxmlformats.org/officeDocument/2006/relationships/image" Target="../media/image21.png"/><Relationship Id="rId50" Type="http://schemas.openxmlformats.org/officeDocument/2006/relationships/image" Target="../media/image24.png"/><Relationship Id="rId7" Type="http://schemas.openxmlformats.org/officeDocument/2006/relationships/hyperlink" Target="https://ar.wikipedia.org/wiki/%D9%85%D8%B5%D8%B1" TargetMode="External"/><Relationship Id="rId12" Type="http://schemas.openxmlformats.org/officeDocument/2006/relationships/hyperlink" Target="https://ar.wikipedia.org/wiki/%D8%A7%D9%84%D8%A5%D9%85%D8%A7%D8%B1%D8%A7%D8%AA_%D8%A7%D9%84%D8%B9%D8%B1%D8%A8%D9%8A%D8%A9_%D8%A7%D9%84%D9%85%D8%AA%D8%AD%D8%AF%D8%A9" TargetMode="External"/><Relationship Id="rId17" Type="http://schemas.openxmlformats.org/officeDocument/2006/relationships/hyperlink" Target="https://ar.wikipedia.org/wiki/%D8%A7%D9%84%D8%A3%D8%B1%D8%AF%D9%86" TargetMode="External"/><Relationship Id="rId25" Type="http://schemas.openxmlformats.org/officeDocument/2006/relationships/hyperlink" Target="https://ar.wikipedia.org/wiki/%D8%AC%D8%A7%D9%85%D8%B9%D8%A9_%D8%A7%D9%84%D8%B9%D9%84%D9%88%D9%85_%D9%88%D8%A7%D9%84%D8%AA%D9%83%D9%86%D9%88%D9%84%D9%88%D8%AC%D9%8A%D8%A7_(%D8%A7%D9%84%D8%A3%D8%B1%D8%AF%D9%86)" TargetMode="External"/><Relationship Id="rId33" Type="http://schemas.openxmlformats.org/officeDocument/2006/relationships/hyperlink" Target="https://ar.wikipedia.org/wiki/%D8%A7%D9%84%D8%AC%D8%A7%D9%85%D8%B9%D8%A9_%D8%A7%D9%84%D9%84%D8%A8%D9%86%D8%A7%D9%86%D9%8A%D8%A9_%D8%A7%D9%84%D8%A3%D9%85%D8%B1%D9%8A%D9%83%D9%8A%D8%A9" TargetMode="External"/><Relationship Id="rId38" Type="http://schemas.openxmlformats.org/officeDocument/2006/relationships/hyperlink" Target="https://ar.wikipedia.org/wiki/%D8%AC%D8%A7%D9%85%D8%B9%D8%A9_%D8%AE%D9%84%D9%8A%D9%81%D8%A9" TargetMode="External"/><Relationship Id="rId46" Type="http://schemas.openxmlformats.org/officeDocument/2006/relationships/image" Target="../media/image20.png"/><Relationship Id="rId2" Type="http://schemas.openxmlformats.org/officeDocument/2006/relationships/hyperlink" Target="https://ar.wikipedia.org/wiki/%D8%AC%D8%A7%D9%85%D8%B9%D8%A9_%D8%A7%D9%84%D9%85%D9%84%D9%83_%D8%B3%D8%B9%D9%88%D8%AF" TargetMode="External"/><Relationship Id="rId16" Type="http://schemas.openxmlformats.org/officeDocument/2006/relationships/hyperlink" Target="https://ar.wikipedia.org/wiki/%D8%A7%D9%84%D8%AC%D8%A7%D9%85%D8%B9%D8%A9_%D8%A7%D9%84%D8%A3%D8%B1%D8%AF%D9%86%D9%8A%D8%A9" TargetMode="External"/><Relationship Id="rId20" Type="http://schemas.openxmlformats.org/officeDocument/2006/relationships/hyperlink" Target="https://ar.wikipedia.org/wiki/%D8%AC%D8%A7%D9%85%D8%B9%D8%A9_%D8%A3%D9%85_%D8%A7%D9%84%D9%82%D8%B1%D9%89" TargetMode="External"/><Relationship Id="rId29" Type="http://schemas.openxmlformats.org/officeDocument/2006/relationships/hyperlink" Target="https://ar.wikipedia.org/wiki/%D8%AC%D8%A7%D9%85%D8%B9%D8%A9_%D8%A7%D9%84%D9%82%D8%AF%D9%8A%D8%B3_%D9%8A%D9%88%D8%B3%D9%81" TargetMode="External"/><Relationship Id="rId41"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hyperlink" Target="https://ar.wikipedia.org/wiki/%D8%AC%D8%A7%D9%85%D8%B9%D8%A9_%D8%A7%D9%84%D9%82%D8%A7%D9%87%D8%B1%D8%A9" TargetMode="External"/><Relationship Id="rId11" Type="http://schemas.openxmlformats.org/officeDocument/2006/relationships/hyperlink" Target="https://ar.wikipedia.org/wiki/%D8%AC%D8%A7%D9%85%D8%B9%D8%A9_%D8%A7%D9%84%D8%A5%D9%85%D8%A7%D8%B1%D8%A7%D8%AA_%D8%A7%D9%84%D8%B9%D8%B1%D8%A8%D9%8A%D8%A9_%D8%A7%D9%84%D9%85%D8%AA%D8%AD%D8%AF%D8%A9" TargetMode="External"/><Relationship Id="rId24" Type="http://schemas.openxmlformats.org/officeDocument/2006/relationships/hyperlink" Target="https://ar.wikipedia.org/wiki/%D8%A7%D9%84%D9%83%D9%88%D9%8A%D8%AA" TargetMode="External"/><Relationship Id="rId32" Type="http://schemas.openxmlformats.org/officeDocument/2006/relationships/hyperlink" Target="https://ar.wikipedia.org/wiki/%D8%AC%D8%A7%D9%85%D8%B9%D8%A9_%D8%A7%D9%84%D8%B2%D9%82%D8%A7%D8%B2%D9%8A%D9%82" TargetMode="External"/><Relationship Id="rId37" Type="http://schemas.openxmlformats.org/officeDocument/2006/relationships/hyperlink" Target="https://ar.wikipedia.org/wiki/%D8%AF%D9%88%D9%84%D8%A9_%D9%81%D9%84%D8%B3%D8%B7%D9%8A%D9%86" TargetMode="External"/><Relationship Id="rId40" Type="http://schemas.openxmlformats.org/officeDocument/2006/relationships/hyperlink" Target="https://ar.wikipedia.org/wiki/%D8%AC%D8%A7%D9%85%D8%B9%D8%A9_%D8%A8%D9%8A%D8%B1%D8%B2%D9%8A%D8%AA" TargetMode="External"/><Relationship Id="rId45" Type="http://schemas.openxmlformats.org/officeDocument/2006/relationships/image" Target="../media/image19.png"/><Relationship Id="rId5" Type="http://schemas.openxmlformats.org/officeDocument/2006/relationships/hyperlink" Target="https://ar.wikipedia.org/wiki/%D8%AC%D8%A7%D9%85%D8%B9%D8%A9_%D8%A7%D9%84%D9%85%D9%84%D9%83_%D8%B9%D8%A8%D8%AF_%D8%A7%D9%84%D9%84%D9%87_%D9%84%D9%84%D8%B9%D9%84%D9%88%D9%85_%D9%88%D8%A7%D9%84%D8%AA%D9%82%D9%86%D9%8A%D8%A9" TargetMode="External"/><Relationship Id="rId15" Type="http://schemas.openxmlformats.org/officeDocument/2006/relationships/hyperlink" Target="https://ar.wikipedia.org/wiki/%D8%AC%D8%A7%D9%85%D8%B9%D8%A9_%D8%A7%D9%84%D8%A5%D8%B3%D9%83%D9%86%D8%AF%D8%B1%D9%8A%D8%A9" TargetMode="External"/><Relationship Id="rId23" Type="http://schemas.openxmlformats.org/officeDocument/2006/relationships/hyperlink" Target="https://ar.wikipedia.org/wiki/%D8%AC%D8%A7%D9%85%D8%B9%D8%A9_%D8%A7%D9%84%D9%83%D9%88%D9%8A%D8%AA" TargetMode="External"/><Relationship Id="rId28" Type="http://schemas.openxmlformats.org/officeDocument/2006/relationships/hyperlink" Target="https://ar.wikipedia.org/wiki/%D8%AC%D8%A7%D9%85%D8%B9%D8%A9_%D8%A8%D9%86%D9%87%D8%A7" TargetMode="External"/><Relationship Id="rId36" Type="http://schemas.openxmlformats.org/officeDocument/2006/relationships/hyperlink" Target="https://ar.wikipedia.org/wiki/%D8%AC%D8%A7%D9%85%D8%B9%D8%A9_%D8%A7%D9%84%D9%86%D8%AC%D8%A7%D8%AD_%D8%A7%D9%84%D9%88%D8%B7%D9%86%D9%8A%D8%A9" TargetMode="External"/><Relationship Id="rId49" Type="http://schemas.openxmlformats.org/officeDocument/2006/relationships/image" Target="../media/image23.png"/><Relationship Id="rId10" Type="http://schemas.openxmlformats.org/officeDocument/2006/relationships/hyperlink" Target="https://ar.wikipedia.org/wiki/%D8%AC%D8%A7%D9%85%D8%B9%D8%A9_%D8%A7%D9%84%D9%85%D9%84%D9%83_%D9%81%D9%87%D8%AF_%D9%84%D9%84%D8%A8%D8%AA%D8%B1%D9%88%D9%84_%D9%88%D8%A7%D9%84%D9%85%D8%B9%D8%A7%D8%AF%D9%86" TargetMode="External"/><Relationship Id="rId19" Type="http://schemas.openxmlformats.org/officeDocument/2006/relationships/hyperlink" Target="https://ar.wikipedia.org/wiki/%D8%AC%D8%A7%D9%85%D8%B9%D8%A9_%D8%A7%D9%84%D9%85%D9%86%D8%B5%D9%88%D8%B1%D8%A9" TargetMode="External"/><Relationship Id="rId31" Type="http://schemas.openxmlformats.org/officeDocument/2006/relationships/hyperlink" Target="https://ar.wikipedia.org/wiki/%D8%AC%D8%A7%D9%85%D8%B9%D8%A9_%D8%A7%D9%84%D9%85%D9%84%D9%83_%D8%AE%D8%A7%D9%84%D8%AF" TargetMode="External"/><Relationship Id="rId44" Type="http://schemas.openxmlformats.org/officeDocument/2006/relationships/image" Target="../media/image18.png"/><Relationship Id="rId52" Type="http://schemas.openxmlformats.org/officeDocument/2006/relationships/image" Target="../media/image26.png"/><Relationship Id="rId4" Type="http://schemas.openxmlformats.org/officeDocument/2006/relationships/hyperlink" Target="https://ar.wikipedia.org/wiki/%D8%AC%D8%A7%D9%85%D8%B9%D8%A9_%D8%A7%D9%84%D9%85%D9%84%D9%83_%D8%B9%D8%A8%D8%AF_%D8%A7%D9%84%D8%B9%D8%B2%D9%8A%D8%B2" TargetMode="External"/><Relationship Id="rId9" Type="http://schemas.openxmlformats.org/officeDocument/2006/relationships/hyperlink" Target="https://ar.wikipedia.org/wiki/%D9%84%D8%A8%D9%86%D8%A7%D9%86" TargetMode="External"/><Relationship Id="rId14" Type="http://schemas.openxmlformats.org/officeDocument/2006/relationships/hyperlink" Target="https://ar.wikipedia.org/wiki/%D9%82%D8%B7%D8%B1" TargetMode="External"/><Relationship Id="rId22" Type="http://schemas.openxmlformats.org/officeDocument/2006/relationships/hyperlink" Target="https://ar.wikipedia.org/wiki/%D9%85%D8%B9%D9%87%D8%AF_%D9%85%D8%B5%D8%AF%D8%B1_%D9%84%D9%84%D8%B9%D9%84%D9%88%D9%85_%D9%88%D8%A7%D9%84%D8%AA%D9%83%D9%86%D9%88%D9%84%D9%88%D8%AC%D9%8A%D8%A7" TargetMode="External"/><Relationship Id="rId27" Type="http://schemas.openxmlformats.org/officeDocument/2006/relationships/hyperlink" Target="https://ar.wikipedia.org/wiki/%D8%AC%D8%A7%D9%85%D8%B9%D8%A9_%D8%A3%D8%B3%D9%8A%D9%88%D8%B7" TargetMode="External"/><Relationship Id="rId30" Type="http://schemas.openxmlformats.org/officeDocument/2006/relationships/hyperlink" Target="https://ar.wikipedia.org/wiki/%D8%AC%D8%A7%D9%85%D8%B9%D8%A9_%D8%AA%D9%83%D8%B3%D8%A7%D8%B3_%D8%A5%D9%8A%D9%87_%D8%A3%D9%86%D8%AF_%D8%A5%D9%85_%D9%81%D9%8A_%D9%82%D8%B7%D8%B1" TargetMode="External"/><Relationship Id="rId35" Type="http://schemas.openxmlformats.org/officeDocument/2006/relationships/hyperlink" Target="https://ar.wikipedia.org/wiki/%D8%A7%D9%84%D9%85%D8%BA%D8%B1%D8%A8" TargetMode="External"/><Relationship Id="rId43" Type="http://schemas.openxmlformats.org/officeDocument/2006/relationships/image" Target="../media/image17.png"/><Relationship Id="rId48" Type="http://schemas.openxmlformats.org/officeDocument/2006/relationships/image" Target="../media/image22.png"/><Relationship Id="rId8" Type="http://schemas.openxmlformats.org/officeDocument/2006/relationships/hyperlink" Target="https://ar.wikipedia.org/wiki/%D8%A7%D9%84%D8%AC%D8%A7%D9%85%D8%B9%D8%A9_%D8%A7%D9%84%D8%A3%D9%85%D9%8A%D8%B1%D9%83%D9%8A%D8%A9_%D9%81%D9%8A_%D8%A8%D9%8A%D8%B1%D9%88%D8%AA" TargetMode="External"/><Relationship Id="rId51" Type="http://schemas.openxmlformats.org/officeDocument/2006/relationships/image" Target="../media/image25.jpeg"/></Relationships>
</file>

<file path=ppt/slides/_rels/slide2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8.png"/><Relationship Id="rId7"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4.png"/><Relationship Id="rId5" Type="http://schemas.openxmlformats.org/officeDocument/2006/relationships/image" Target="../media/image27.emf"/><Relationship Id="rId10" Type="http://schemas.openxmlformats.org/officeDocument/2006/relationships/image" Target="../media/image30.png"/><Relationship Id="rId4" Type="http://schemas.openxmlformats.org/officeDocument/2006/relationships/oleObject" Target="../embeddings/oleObject1.bin"/><Relationship Id="rId9"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hyperlink" Target="https://www.topuniversities.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rabicpost.live/%d8%a3%d8%ae%d8%a8%d8%a7%d8%b1/2023/01/11/%d9%87%d8%a7%d8%b1%d9%81%d8%b1%d8%af-%d8%a5%d8%b3%d8%b1%d8%a7%d8%a6%d9%8a%d9%84-%d8%a8%d8%a7%d8%ad%d8%ab/" TargetMode="External"/><Relationship Id="rId2" Type="http://schemas.openxmlformats.org/officeDocument/2006/relationships/hyperlink" Target="https://www.shanghairanking.com/rankings/arwu/202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timeshighereducation.co.uk/world-university-ranking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49215" y="2218838"/>
            <a:ext cx="8366234" cy="3435727"/>
          </a:xfrm>
          <a:prstGeom prst="rect">
            <a:avLst/>
          </a:prstGeom>
        </p:spPr>
      </p:pic>
      <p:sp>
        <p:nvSpPr>
          <p:cNvPr id="6" name="Rounded Rectangle 5"/>
          <p:cNvSpPr/>
          <p:nvPr/>
        </p:nvSpPr>
        <p:spPr>
          <a:xfrm>
            <a:off x="2249216" y="546539"/>
            <a:ext cx="8366234" cy="15345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dirty="0" smtClean="0"/>
              <a:t>التصنيفات العالمية للجامعات </a:t>
            </a:r>
          </a:p>
          <a:p>
            <a:pPr algn="ctr"/>
            <a:r>
              <a:rPr lang="ar-IQ" sz="2000" dirty="0" err="1" smtClean="0"/>
              <a:t>ا.د.رحيم</a:t>
            </a:r>
            <a:r>
              <a:rPr lang="ar-IQ" sz="2000" dirty="0" smtClean="0"/>
              <a:t> جميل محيسن</a:t>
            </a:r>
            <a:endParaRPr lang="ar-IQ" sz="2000" dirty="0"/>
          </a:p>
        </p:txBody>
      </p:sp>
    </p:spTree>
    <p:extLst>
      <p:ext uri="{BB962C8B-B14F-4D97-AF65-F5344CB8AC3E}">
        <p14:creationId xmlns:p14="http://schemas.microsoft.com/office/powerpoint/2010/main" val="795648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2451263443"/>
              </p:ext>
            </p:extLst>
          </p:nvPr>
        </p:nvGraphicFramePr>
        <p:xfrm>
          <a:off x="1670858" y="157942"/>
          <a:ext cx="9917083" cy="6544783"/>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p:cNvPicPr>
            <a:picLocks noChangeAspect="1"/>
          </p:cNvPicPr>
          <p:nvPr/>
        </p:nvPicPr>
        <p:blipFill>
          <a:blip r:embed="rId3"/>
          <a:stretch>
            <a:fillRect/>
          </a:stretch>
        </p:blipFill>
        <p:spPr>
          <a:xfrm>
            <a:off x="2635688" y="3663834"/>
            <a:ext cx="6258929" cy="808413"/>
          </a:xfrm>
          <a:prstGeom prst="rect">
            <a:avLst/>
          </a:prstGeom>
        </p:spPr>
      </p:pic>
    </p:spTree>
    <p:extLst>
      <p:ext uri="{BB962C8B-B14F-4D97-AF65-F5344CB8AC3E}">
        <p14:creationId xmlns:p14="http://schemas.microsoft.com/office/powerpoint/2010/main" val="29934994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5629" y="157941"/>
            <a:ext cx="8761614" cy="2199192"/>
          </a:xfrm>
          <a:prstGeom prst="rect">
            <a:avLst/>
          </a:prstGeom>
        </p:spPr>
        <p:txBody>
          <a:bodyPr wrap="square">
            <a:spAutoFit/>
          </a:bodyPr>
          <a:lstStyle/>
          <a:p>
            <a:pPr algn="r" rtl="1">
              <a:lnSpc>
                <a:spcPct val="107000"/>
              </a:lnSpc>
              <a:spcAft>
                <a:spcPts val="800"/>
              </a:spcAft>
            </a:pPr>
            <a:r>
              <a:rPr lang="ar-SA" sz="3200" dirty="0">
                <a:latin typeface="Calibri" panose="020F0502020204030204" pitchFamily="34" charset="0"/>
                <a:ea typeface="Calibri" panose="020F0502020204030204" pitchFamily="34" charset="0"/>
                <a:cs typeface="Arial" panose="020B0604020202020204" pitchFamily="34" charset="0"/>
              </a:rPr>
              <a:t>أفضل الدول في تصنيف التايمز للجامعات العالمية </a:t>
            </a:r>
            <a:r>
              <a:rPr lang="ar-SA" sz="3200" dirty="0" smtClean="0">
                <a:latin typeface="Calibri" panose="020F0502020204030204" pitchFamily="34" charset="0"/>
                <a:ea typeface="Calibri" panose="020F0502020204030204" pitchFamily="34" charset="0"/>
                <a:cs typeface="Arial" panose="020B0604020202020204" pitchFamily="34" charset="0"/>
              </a:rPr>
              <a:t>طبقاً </a:t>
            </a:r>
            <a:r>
              <a:rPr lang="ar-SA" sz="3200" dirty="0">
                <a:latin typeface="Calibri" panose="020F0502020204030204" pitchFamily="34" charset="0"/>
                <a:ea typeface="Calibri" panose="020F0502020204030204" pitchFamily="34" charset="0"/>
                <a:cs typeface="Arial" panose="020B0604020202020204" pitchFamily="34" charset="0"/>
              </a:rPr>
              <a:t>لموقع تصنيف التايمز للجامعات العالمية ، فإن الدول التالية هي أفضل الدول من حيث عدد جامعاتها التي احتلت مرتبات متقدمة في قائمة أفضل 200 جامعة عالمية</a:t>
            </a:r>
            <a:endParaRPr lang="ar-IQ" sz="3200" dirty="0"/>
          </a:p>
        </p:txBody>
      </p:sp>
      <p:graphicFrame>
        <p:nvGraphicFramePr>
          <p:cNvPr id="3" name="Table 2"/>
          <p:cNvGraphicFramePr>
            <a:graphicFrameLocks noGrp="1"/>
          </p:cNvGraphicFramePr>
          <p:nvPr>
            <p:extLst>
              <p:ext uri="{D42A27DB-BD31-4B8C-83A1-F6EECF244321}">
                <p14:modId xmlns:p14="http://schemas.microsoft.com/office/powerpoint/2010/main" val="3396470545"/>
              </p:ext>
            </p:extLst>
          </p:nvPr>
        </p:nvGraphicFramePr>
        <p:xfrm>
          <a:off x="2668386" y="2521867"/>
          <a:ext cx="8528857" cy="4381437"/>
        </p:xfrm>
        <a:graphic>
          <a:graphicData uri="http://schemas.openxmlformats.org/drawingml/2006/table">
            <a:tbl>
              <a:tblPr firstRow="1" firstCol="1" bandRow="1">
                <a:tableStyleId>{5C22544A-7EE6-4342-B048-85BDC9FD1C3A}</a:tableStyleId>
              </a:tblPr>
              <a:tblGrid>
                <a:gridCol w="4872215">
                  <a:extLst>
                    <a:ext uri="{9D8B030D-6E8A-4147-A177-3AD203B41FA5}">
                      <a16:colId xmlns:a16="http://schemas.microsoft.com/office/drawing/2014/main" val="208530059"/>
                    </a:ext>
                  </a:extLst>
                </a:gridCol>
                <a:gridCol w="3656642">
                  <a:extLst>
                    <a:ext uri="{9D8B030D-6E8A-4147-A177-3AD203B41FA5}">
                      <a16:colId xmlns:a16="http://schemas.microsoft.com/office/drawing/2014/main" val="4280778078"/>
                    </a:ext>
                  </a:extLst>
                </a:gridCol>
              </a:tblGrid>
              <a:tr h="0">
                <a:tc>
                  <a:txBody>
                    <a:bodyPr/>
                    <a:lstStyle/>
                    <a:p>
                      <a:pPr algn="ctr" rtl="0">
                        <a:lnSpc>
                          <a:spcPct val="107000"/>
                        </a:lnSpc>
                        <a:spcAft>
                          <a:spcPts val="0"/>
                        </a:spcAft>
                      </a:pPr>
                      <a:r>
                        <a:rPr lang="ar-SA" sz="1350">
                          <a:effectLst/>
                        </a:rPr>
                        <a:t>الدولة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rtl="0">
                        <a:lnSpc>
                          <a:spcPct val="107000"/>
                        </a:lnSpc>
                        <a:spcAft>
                          <a:spcPts val="0"/>
                        </a:spcAft>
                      </a:pPr>
                      <a:r>
                        <a:rPr lang="ar-SA" sz="1350">
                          <a:effectLst/>
                        </a:rPr>
                        <a:t>عدد مؤسساتها في أفضل 200 جامعة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2098027959"/>
                  </a:ext>
                </a:extLst>
              </a:tr>
              <a:tr h="0">
                <a:tc>
                  <a:txBody>
                    <a:bodyPr/>
                    <a:lstStyle/>
                    <a:p>
                      <a:pPr algn="ctr" rtl="0">
                        <a:lnSpc>
                          <a:spcPct val="107000"/>
                        </a:lnSpc>
                        <a:spcAft>
                          <a:spcPts val="0"/>
                        </a:spcAft>
                      </a:pPr>
                      <a:r>
                        <a:rPr lang="ar-SA" sz="1350">
                          <a:effectLst/>
                        </a:rPr>
                        <a:t>أمريكا</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rtl="0">
                        <a:lnSpc>
                          <a:spcPct val="107000"/>
                        </a:lnSpc>
                        <a:spcAft>
                          <a:spcPts val="0"/>
                        </a:spcAft>
                      </a:pPr>
                      <a:r>
                        <a:rPr lang="en-US" sz="2000" dirty="0">
                          <a:solidFill>
                            <a:schemeClr val="tx1"/>
                          </a:solidFill>
                          <a:effectLst/>
                        </a:rPr>
                        <a:t>57</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3320803008"/>
                  </a:ext>
                </a:extLst>
              </a:tr>
              <a:tr h="0">
                <a:tc>
                  <a:txBody>
                    <a:bodyPr/>
                    <a:lstStyle/>
                    <a:p>
                      <a:pPr algn="ctr" rtl="0">
                        <a:lnSpc>
                          <a:spcPct val="107000"/>
                        </a:lnSpc>
                        <a:spcAft>
                          <a:spcPts val="0"/>
                        </a:spcAft>
                      </a:pPr>
                      <a:r>
                        <a:rPr lang="ar-SA" sz="1350">
                          <a:effectLst/>
                        </a:rPr>
                        <a:t>المملكة المتحدة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rtl="0">
                        <a:lnSpc>
                          <a:spcPct val="107000"/>
                        </a:lnSpc>
                        <a:spcAft>
                          <a:spcPts val="0"/>
                        </a:spcAft>
                      </a:pPr>
                      <a:r>
                        <a:rPr lang="en-US" sz="2000" dirty="0">
                          <a:solidFill>
                            <a:schemeClr val="tx1"/>
                          </a:solidFill>
                          <a:effectLst/>
                        </a:rPr>
                        <a:t>28</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3103972443"/>
                  </a:ext>
                </a:extLst>
              </a:tr>
              <a:tr h="0">
                <a:tc>
                  <a:txBody>
                    <a:bodyPr/>
                    <a:lstStyle/>
                    <a:p>
                      <a:pPr algn="ctr" rtl="0">
                        <a:lnSpc>
                          <a:spcPct val="107000"/>
                        </a:lnSpc>
                        <a:spcAft>
                          <a:spcPts val="0"/>
                        </a:spcAft>
                      </a:pPr>
                      <a:r>
                        <a:rPr lang="ar-SA" sz="1350">
                          <a:effectLst/>
                        </a:rPr>
                        <a:t>ألمانيا</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rtl="0">
                        <a:lnSpc>
                          <a:spcPct val="107000"/>
                        </a:lnSpc>
                        <a:spcAft>
                          <a:spcPts val="0"/>
                        </a:spcAft>
                      </a:pPr>
                      <a:r>
                        <a:rPr lang="en-US" sz="2000" dirty="0">
                          <a:solidFill>
                            <a:schemeClr val="tx1"/>
                          </a:solidFill>
                          <a:effectLst/>
                        </a:rPr>
                        <a:t>22</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3099050718"/>
                  </a:ext>
                </a:extLst>
              </a:tr>
              <a:tr h="0">
                <a:tc>
                  <a:txBody>
                    <a:bodyPr/>
                    <a:lstStyle/>
                    <a:p>
                      <a:pPr algn="ctr" rtl="0">
                        <a:lnSpc>
                          <a:spcPct val="107000"/>
                        </a:lnSpc>
                        <a:spcAft>
                          <a:spcPts val="0"/>
                        </a:spcAft>
                      </a:pPr>
                      <a:r>
                        <a:rPr lang="ar-SA" sz="1350" dirty="0">
                          <a:effectLst/>
                        </a:rPr>
                        <a:t>أستراليا</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rtl="0">
                        <a:lnSpc>
                          <a:spcPct val="107000"/>
                        </a:lnSpc>
                        <a:spcAft>
                          <a:spcPts val="0"/>
                        </a:spcAft>
                      </a:pPr>
                      <a:r>
                        <a:rPr lang="en-US" sz="2000" dirty="0">
                          <a:solidFill>
                            <a:schemeClr val="tx1"/>
                          </a:solidFill>
                          <a:effectLst/>
                        </a:rPr>
                        <a:t>12</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1241199021"/>
                  </a:ext>
                </a:extLst>
              </a:tr>
              <a:tr h="0">
                <a:tc>
                  <a:txBody>
                    <a:bodyPr/>
                    <a:lstStyle/>
                    <a:p>
                      <a:pPr algn="ctr" rtl="0">
                        <a:lnSpc>
                          <a:spcPct val="107000"/>
                        </a:lnSpc>
                        <a:spcAft>
                          <a:spcPts val="0"/>
                        </a:spcAft>
                      </a:pPr>
                      <a:r>
                        <a:rPr lang="ar-SA" sz="1350">
                          <a:effectLst/>
                        </a:rPr>
                        <a:t>الصين</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rtl="0">
                        <a:lnSpc>
                          <a:spcPct val="107000"/>
                        </a:lnSpc>
                        <a:spcAft>
                          <a:spcPts val="0"/>
                        </a:spcAft>
                      </a:pPr>
                      <a:r>
                        <a:rPr lang="en-US" sz="2000" dirty="0">
                          <a:solidFill>
                            <a:schemeClr val="tx1"/>
                          </a:solidFill>
                          <a:effectLst/>
                        </a:rPr>
                        <a:t>10</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3300520161"/>
                  </a:ext>
                </a:extLst>
              </a:tr>
              <a:tr h="0">
                <a:tc>
                  <a:txBody>
                    <a:bodyPr/>
                    <a:lstStyle/>
                    <a:p>
                      <a:pPr algn="ctr" rtl="0">
                        <a:lnSpc>
                          <a:spcPct val="107000"/>
                        </a:lnSpc>
                        <a:spcAft>
                          <a:spcPts val="0"/>
                        </a:spcAft>
                      </a:pPr>
                      <a:r>
                        <a:rPr lang="ar-SA" sz="1350">
                          <a:effectLst/>
                        </a:rPr>
                        <a:t>هولندا</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rtl="0">
                        <a:lnSpc>
                          <a:spcPct val="107000"/>
                        </a:lnSpc>
                        <a:spcAft>
                          <a:spcPts val="0"/>
                        </a:spcAft>
                      </a:pPr>
                      <a:r>
                        <a:rPr lang="en-US" sz="2000" dirty="0">
                          <a:solidFill>
                            <a:schemeClr val="tx1"/>
                          </a:solidFill>
                          <a:effectLst/>
                        </a:rPr>
                        <a:t>10</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964424090"/>
                  </a:ext>
                </a:extLst>
              </a:tr>
              <a:tr h="0">
                <a:tc>
                  <a:txBody>
                    <a:bodyPr/>
                    <a:lstStyle/>
                    <a:p>
                      <a:pPr algn="ctr" rtl="0">
                        <a:lnSpc>
                          <a:spcPct val="107000"/>
                        </a:lnSpc>
                        <a:spcAft>
                          <a:spcPts val="0"/>
                        </a:spcAft>
                      </a:pPr>
                      <a:r>
                        <a:rPr lang="ar-SA" sz="1350">
                          <a:solidFill>
                            <a:srgbClr val="00B0F0"/>
                          </a:solidFill>
                          <a:effectLst/>
                        </a:rPr>
                        <a:t>كندا</a:t>
                      </a:r>
                      <a:endParaRPr lang="en-US" sz="1100">
                        <a:solidFill>
                          <a:srgbClr val="00B0F0"/>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rtl="0">
                        <a:lnSpc>
                          <a:spcPct val="107000"/>
                        </a:lnSpc>
                        <a:spcAft>
                          <a:spcPts val="0"/>
                        </a:spcAft>
                      </a:pPr>
                      <a:r>
                        <a:rPr lang="en-US" sz="2000" dirty="0">
                          <a:solidFill>
                            <a:schemeClr val="tx1"/>
                          </a:solidFill>
                          <a:effectLst/>
                        </a:rPr>
                        <a:t>7</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3681764831"/>
                  </a:ext>
                </a:extLst>
              </a:tr>
              <a:tr h="0">
                <a:tc>
                  <a:txBody>
                    <a:bodyPr/>
                    <a:lstStyle/>
                    <a:p>
                      <a:pPr algn="ctr" rtl="0">
                        <a:lnSpc>
                          <a:spcPct val="107000"/>
                        </a:lnSpc>
                        <a:spcAft>
                          <a:spcPts val="0"/>
                        </a:spcAft>
                      </a:pPr>
                      <a:r>
                        <a:rPr lang="ar-SA" sz="1350" dirty="0">
                          <a:solidFill>
                            <a:srgbClr val="00B0F0"/>
                          </a:solidFill>
                          <a:effectLst/>
                        </a:rPr>
                        <a:t>سويسرا</a:t>
                      </a:r>
                      <a:endParaRPr lang="en-US" sz="1100" dirty="0">
                        <a:solidFill>
                          <a:srgbClr val="00B0F0"/>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rtl="0">
                        <a:lnSpc>
                          <a:spcPct val="107000"/>
                        </a:lnSpc>
                        <a:spcAft>
                          <a:spcPts val="0"/>
                        </a:spcAft>
                      </a:pPr>
                      <a:r>
                        <a:rPr lang="en-US" sz="2000" dirty="0">
                          <a:solidFill>
                            <a:schemeClr val="tx1"/>
                          </a:solidFill>
                          <a:effectLst/>
                        </a:rPr>
                        <a:t>7</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1226730710"/>
                  </a:ext>
                </a:extLst>
              </a:tr>
              <a:tr h="0">
                <a:tc>
                  <a:txBody>
                    <a:bodyPr/>
                    <a:lstStyle/>
                    <a:p>
                      <a:pPr algn="ctr" rtl="0">
                        <a:lnSpc>
                          <a:spcPct val="107000"/>
                        </a:lnSpc>
                        <a:spcAft>
                          <a:spcPts val="0"/>
                        </a:spcAft>
                      </a:pPr>
                      <a:r>
                        <a:rPr lang="ar-SA" sz="1350">
                          <a:effectLst/>
                        </a:rPr>
                        <a:t>كوريا الجنوبية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rtl="0">
                        <a:lnSpc>
                          <a:spcPct val="107000"/>
                        </a:lnSpc>
                        <a:spcAft>
                          <a:spcPts val="0"/>
                        </a:spcAft>
                      </a:pPr>
                      <a:r>
                        <a:rPr lang="en-US" sz="2000" dirty="0">
                          <a:solidFill>
                            <a:schemeClr val="tx1"/>
                          </a:solidFill>
                          <a:effectLst/>
                        </a:rPr>
                        <a:t>6</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2855188519"/>
                  </a:ext>
                </a:extLst>
              </a:tr>
              <a:tr h="0">
                <a:tc>
                  <a:txBody>
                    <a:bodyPr/>
                    <a:lstStyle/>
                    <a:p>
                      <a:pPr algn="ctr" rtl="0">
                        <a:lnSpc>
                          <a:spcPct val="107000"/>
                        </a:lnSpc>
                        <a:spcAft>
                          <a:spcPts val="0"/>
                        </a:spcAft>
                      </a:pPr>
                      <a:r>
                        <a:rPr lang="ar-SA" sz="1350" dirty="0">
                          <a:solidFill>
                            <a:srgbClr val="00B0F0"/>
                          </a:solidFill>
                          <a:effectLst/>
                        </a:rPr>
                        <a:t>فرنسا</a:t>
                      </a:r>
                      <a:endParaRPr lang="en-US" sz="1100" dirty="0">
                        <a:solidFill>
                          <a:srgbClr val="00B0F0"/>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rtl="0">
                        <a:lnSpc>
                          <a:spcPct val="107000"/>
                        </a:lnSpc>
                        <a:spcAft>
                          <a:spcPts val="0"/>
                        </a:spcAft>
                      </a:pPr>
                      <a:r>
                        <a:rPr lang="en-US" sz="2000" dirty="0">
                          <a:solidFill>
                            <a:schemeClr val="tx1"/>
                          </a:solidFill>
                          <a:effectLst/>
                        </a:rPr>
                        <a:t>5</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1211595919"/>
                  </a:ext>
                </a:extLst>
              </a:tr>
              <a:tr h="0">
                <a:tc>
                  <a:txBody>
                    <a:bodyPr/>
                    <a:lstStyle/>
                    <a:p>
                      <a:pPr algn="ctr" rtl="0">
                        <a:lnSpc>
                          <a:spcPct val="107000"/>
                        </a:lnSpc>
                        <a:spcAft>
                          <a:spcPts val="0"/>
                        </a:spcAft>
                      </a:pPr>
                      <a:r>
                        <a:rPr lang="ar-SA" sz="1350" dirty="0">
                          <a:solidFill>
                            <a:srgbClr val="00B0F0"/>
                          </a:solidFill>
                          <a:effectLst/>
                        </a:rPr>
                        <a:t>هونج كونج</a:t>
                      </a:r>
                      <a:endParaRPr lang="en-US" sz="1100" dirty="0">
                        <a:solidFill>
                          <a:srgbClr val="00B0F0"/>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rtl="0">
                        <a:lnSpc>
                          <a:spcPct val="107000"/>
                        </a:lnSpc>
                        <a:spcAft>
                          <a:spcPts val="0"/>
                        </a:spcAft>
                      </a:pPr>
                      <a:r>
                        <a:rPr lang="en-US" sz="2000" dirty="0">
                          <a:solidFill>
                            <a:schemeClr val="tx1"/>
                          </a:solidFill>
                          <a:effectLst/>
                        </a:rPr>
                        <a:t>5</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4050269850"/>
                  </a:ext>
                </a:extLst>
              </a:tr>
              <a:tr h="0">
                <a:tc>
                  <a:txBody>
                    <a:bodyPr/>
                    <a:lstStyle/>
                    <a:p>
                      <a:pPr algn="ctr" rtl="0">
                        <a:lnSpc>
                          <a:spcPct val="107000"/>
                        </a:lnSpc>
                        <a:spcAft>
                          <a:spcPts val="0"/>
                        </a:spcAft>
                      </a:pPr>
                      <a:r>
                        <a:rPr lang="ar-SA" sz="1350" dirty="0">
                          <a:solidFill>
                            <a:srgbClr val="00B0F0"/>
                          </a:solidFill>
                          <a:effectLst/>
                        </a:rPr>
                        <a:t>السويد</a:t>
                      </a:r>
                      <a:endParaRPr lang="en-US" sz="1100" dirty="0">
                        <a:solidFill>
                          <a:srgbClr val="00B0F0"/>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gn="ctr" rtl="0">
                        <a:lnSpc>
                          <a:spcPct val="107000"/>
                        </a:lnSpc>
                        <a:spcAft>
                          <a:spcPts val="0"/>
                        </a:spcAft>
                      </a:pPr>
                      <a:r>
                        <a:rPr lang="en-US" sz="2000" dirty="0">
                          <a:solidFill>
                            <a:schemeClr val="tx1"/>
                          </a:solidFill>
                          <a:effectLst/>
                        </a:rPr>
                        <a:t>5</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2046505787"/>
                  </a:ext>
                </a:extLst>
              </a:tr>
            </a:tbl>
          </a:graphicData>
        </a:graphic>
      </p:graphicFrame>
    </p:spTree>
    <p:extLst>
      <p:ext uri="{BB962C8B-B14F-4D97-AF65-F5344CB8AC3E}">
        <p14:creationId xmlns:p14="http://schemas.microsoft.com/office/powerpoint/2010/main" val="1992983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1017026920"/>
              </p:ext>
            </p:extLst>
          </p:nvPr>
        </p:nvGraphicFramePr>
        <p:xfrm>
          <a:off x="2510442" y="847898"/>
          <a:ext cx="8603673" cy="5871162"/>
        </p:xfrm>
        <a:graphic>
          <a:graphicData uri="http://schemas.openxmlformats.org/drawingml/2006/table">
            <a:tbl>
              <a:tblPr firstRow="1" firstCol="1" bandRow="1">
                <a:tableStyleId>{5C22544A-7EE6-4342-B048-85BDC9FD1C3A}</a:tableStyleId>
              </a:tblPr>
              <a:tblGrid>
                <a:gridCol w="2867891">
                  <a:extLst>
                    <a:ext uri="{9D8B030D-6E8A-4147-A177-3AD203B41FA5}">
                      <a16:colId xmlns:a16="http://schemas.microsoft.com/office/drawing/2014/main" val="2786785177"/>
                    </a:ext>
                  </a:extLst>
                </a:gridCol>
                <a:gridCol w="2867891">
                  <a:extLst>
                    <a:ext uri="{9D8B030D-6E8A-4147-A177-3AD203B41FA5}">
                      <a16:colId xmlns:a16="http://schemas.microsoft.com/office/drawing/2014/main" val="1500602673"/>
                    </a:ext>
                  </a:extLst>
                </a:gridCol>
                <a:gridCol w="2867891">
                  <a:extLst>
                    <a:ext uri="{9D8B030D-6E8A-4147-A177-3AD203B41FA5}">
                      <a16:colId xmlns:a16="http://schemas.microsoft.com/office/drawing/2014/main" val="1938849121"/>
                    </a:ext>
                  </a:extLst>
                </a:gridCol>
              </a:tblGrid>
              <a:tr h="277883">
                <a:tc>
                  <a:txBody>
                    <a:bodyPr/>
                    <a:lstStyle/>
                    <a:p>
                      <a:pPr algn="ctr" rtl="0">
                        <a:lnSpc>
                          <a:spcPct val="107000"/>
                        </a:lnSpc>
                        <a:spcAft>
                          <a:spcPts val="0"/>
                        </a:spcAft>
                      </a:pPr>
                      <a:r>
                        <a:rPr lang="ar-SA" sz="1000">
                          <a:effectLst/>
                        </a:rPr>
                        <a:t>الترتيب</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0">
                        <a:lnSpc>
                          <a:spcPct val="107000"/>
                        </a:lnSpc>
                        <a:spcAft>
                          <a:spcPts val="0"/>
                        </a:spcAft>
                      </a:pPr>
                      <a:r>
                        <a:rPr lang="ar-SA" sz="1000">
                          <a:effectLst/>
                        </a:rPr>
                        <a:t>الجامعة</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0">
                        <a:lnSpc>
                          <a:spcPct val="107000"/>
                        </a:lnSpc>
                        <a:spcAft>
                          <a:spcPts val="0"/>
                        </a:spcAft>
                      </a:pPr>
                      <a:r>
                        <a:rPr lang="ar-SA" sz="1000">
                          <a:effectLst/>
                        </a:rPr>
                        <a:t>الدولة</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extLst>
                  <a:ext uri="{0D108BD9-81ED-4DB2-BD59-A6C34878D82A}">
                    <a16:rowId xmlns:a16="http://schemas.microsoft.com/office/drawing/2014/main" val="1733120556"/>
                  </a:ext>
                </a:extLst>
              </a:tr>
              <a:tr h="277883">
                <a:tc>
                  <a:txBody>
                    <a:bodyPr/>
                    <a:lstStyle/>
                    <a:p>
                      <a:pPr algn="ctr" rtl="0">
                        <a:lnSpc>
                          <a:spcPct val="107000"/>
                        </a:lnSpc>
                        <a:spcAft>
                          <a:spcPts val="0"/>
                        </a:spcAft>
                      </a:pPr>
                      <a:r>
                        <a:rPr lang="en-US" sz="1000">
                          <a:effectLst/>
                        </a:rPr>
                        <a:t>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0">
                        <a:lnSpc>
                          <a:spcPct val="107000"/>
                        </a:lnSpc>
                        <a:spcAft>
                          <a:spcPts val="0"/>
                        </a:spcAft>
                      </a:pPr>
                      <a:r>
                        <a:rPr lang="ar-SA" sz="1000">
                          <a:effectLst/>
                        </a:rPr>
                        <a:t>جامعة أكسفورد</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0">
                        <a:lnSpc>
                          <a:spcPct val="107000"/>
                        </a:lnSpc>
                        <a:spcAft>
                          <a:spcPts val="0"/>
                        </a:spcAft>
                      </a:pPr>
                      <a:r>
                        <a:rPr lang="ar-SA" sz="1000">
                          <a:effectLst/>
                        </a:rPr>
                        <a:t>المملكة المتحدة</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extLst>
                  <a:ext uri="{0D108BD9-81ED-4DB2-BD59-A6C34878D82A}">
                    <a16:rowId xmlns:a16="http://schemas.microsoft.com/office/drawing/2014/main" val="1571637021"/>
                  </a:ext>
                </a:extLst>
              </a:tr>
              <a:tr h="277883">
                <a:tc>
                  <a:txBody>
                    <a:bodyPr/>
                    <a:lstStyle/>
                    <a:p>
                      <a:pPr algn="ctr" rtl="0">
                        <a:lnSpc>
                          <a:spcPct val="107000"/>
                        </a:lnSpc>
                        <a:spcAft>
                          <a:spcPts val="0"/>
                        </a:spcAft>
                      </a:pPr>
                      <a:r>
                        <a:rPr lang="en-US" sz="1000">
                          <a:effectLst/>
                        </a:rPr>
                        <a:t>=2</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0">
                        <a:lnSpc>
                          <a:spcPct val="107000"/>
                        </a:lnSpc>
                        <a:spcAft>
                          <a:spcPts val="0"/>
                        </a:spcAft>
                      </a:pPr>
                      <a:r>
                        <a:rPr lang="ar-SA" sz="1000" u="sng">
                          <a:effectLst/>
                          <a:hlinkClick r:id="rId2"/>
                        </a:rPr>
                        <a:t>معهد كاليفورنيا للتقنية</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0">
                        <a:lnSpc>
                          <a:spcPct val="107000"/>
                        </a:lnSpc>
                        <a:spcAft>
                          <a:spcPts val="0"/>
                        </a:spcAft>
                      </a:pPr>
                      <a:r>
                        <a:rPr lang="ar-SA" sz="1000">
                          <a:effectLst/>
                        </a:rPr>
                        <a:t>أمريكا</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extLst>
                  <a:ext uri="{0D108BD9-81ED-4DB2-BD59-A6C34878D82A}">
                    <a16:rowId xmlns:a16="http://schemas.microsoft.com/office/drawing/2014/main" val="1663941380"/>
                  </a:ext>
                </a:extLst>
              </a:tr>
              <a:tr h="277883">
                <a:tc>
                  <a:txBody>
                    <a:bodyPr/>
                    <a:lstStyle/>
                    <a:p>
                      <a:pPr algn="ctr" rtl="0">
                        <a:lnSpc>
                          <a:spcPct val="107000"/>
                        </a:lnSpc>
                        <a:spcAft>
                          <a:spcPts val="0"/>
                        </a:spcAft>
                      </a:pPr>
                      <a:r>
                        <a:rPr lang="en-US" sz="1000">
                          <a:effectLst/>
                        </a:rPr>
                        <a:t>=2</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0">
                        <a:lnSpc>
                          <a:spcPct val="107000"/>
                        </a:lnSpc>
                        <a:spcAft>
                          <a:spcPts val="0"/>
                        </a:spcAft>
                      </a:pPr>
                      <a:r>
                        <a:rPr lang="ar-SA" sz="1000" u="sng">
                          <a:effectLst/>
                          <a:hlinkClick r:id="rId3"/>
                        </a:rPr>
                        <a:t>جامعة هارڨرد</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0">
                        <a:lnSpc>
                          <a:spcPct val="107000"/>
                        </a:lnSpc>
                        <a:spcAft>
                          <a:spcPts val="0"/>
                        </a:spcAft>
                      </a:pPr>
                      <a:r>
                        <a:rPr lang="ar-SA" sz="1000">
                          <a:effectLst/>
                        </a:rPr>
                        <a:t>أمريكا</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extLst>
                  <a:ext uri="{0D108BD9-81ED-4DB2-BD59-A6C34878D82A}">
                    <a16:rowId xmlns:a16="http://schemas.microsoft.com/office/drawing/2014/main" val="2537428862"/>
                  </a:ext>
                </a:extLst>
              </a:tr>
              <a:tr h="277883">
                <a:tc>
                  <a:txBody>
                    <a:bodyPr/>
                    <a:lstStyle/>
                    <a:p>
                      <a:pPr algn="ctr" rtl="0">
                        <a:lnSpc>
                          <a:spcPct val="107000"/>
                        </a:lnSpc>
                        <a:spcAft>
                          <a:spcPts val="0"/>
                        </a:spcAft>
                      </a:pPr>
                      <a:r>
                        <a:rPr lang="en-US" sz="1000">
                          <a:effectLst/>
                        </a:rPr>
                        <a:t>4</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0">
                        <a:lnSpc>
                          <a:spcPct val="107000"/>
                        </a:lnSpc>
                        <a:spcAft>
                          <a:spcPts val="0"/>
                        </a:spcAft>
                      </a:pPr>
                      <a:r>
                        <a:rPr lang="ar-SA" sz="1000" u="sng">
                          <a:effectLst/>
                          <a:hlinkClick r:id="rId4"/>
                        </a:rPr>
                        <a:t>جامعة ستانفورد</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0">
                        <a:lnSpc>
                          <a:spcPct val="107000"/>
                        </a:lnSpc>
                        <a:spcAft>
                          <a:spcPts val="0"/>
                        </a:spcAft>
                      </a:pPr>
                      <a:r>
                        <a:rPr lang="ar-SA" sz="1000">
                          <a:effectLst/>
                        </a:rPr>
                        <a:t>أمريكا</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extLst>
                  <a:ext uri="{0D108BD9-81ED-4DB2-BD59-A6C34878D82A}">
                    <a16:rowId xmlns:a16="http://schemas.microsoft.com/office/drawing/2014/main" val="515227091"/>
                  </a:ext>
                </a:extLst>
              </a:tr>
              <a:tr h="277883">
                <a:tc>
                  <a:txBody>
                    <a:bodyPr/>
                    <a:lstStyle/>
                    <a:p>
                      <a:pPr algn="ctr" rtl="0">
                        <a:lnSpc>
                          <a:spcPct val="107000"/>
                        </a:lnSpc>
                        <a:spcAft>
                          <a:spcPts val="0"/>
                        </a:spcAft>
                      </a:pPr>
                      <a:r>
                        <a:rPr lang="en-US" sz="1000">
                          <a:effectLst/>
                        </a:rPr>
                        <a:t>=5</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0">
                        <a:lnSpc>
                          <a:spcPct val="107000"/>
                        </a:lnSpc>
                        <a:spcAft>
                          <a:spcPts val="0"/>
                        </a:spcAft>
                      </a:pPr>
                      <a:r>
                        <a:rPr lang="ar-SA" sz="1000">
                          <a:effectLst/>
                        </a:rPr>
                        <a:t>جامعة كامبردج</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0">
                        <a:lnSpc>
                          <a:spcPct val="107000"/>
                        </a:lnSpc>
                        <a:spcAft>
                          <a:spcPts val="0"/>
                        </a:spcAft>
                      </a:pPr>
                      <a:r>
                        <a:rPr lang="ar-SA" sz="1000">
                          <a:effectLst/>
                        </a:rPr>
                        <a:t>المملكة المتحدة</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extLst>
                  <a:ext uri="{0D108BD9-81ED-4DB2-BD59-A6C34878D82A}">
                    <a16:rowId xmlns:a16="http://schemas.microsoft.com/office/drawing/2014/main" val="1983403128"/>
                  </a:ext>
                </a:extLst>
              </a:tr>
              <a:tr h="277883">
                <a:tc>
                  <a:txBody>
                    <a:bodyPr/>
                    <a:lstStyle/>
                    <a:p>
                      <a:pPr algn="ctr" rtl="0">
                        <a:lnSpc>
                          <a:spcPct val="107000"/>
                        </a:lnSpc>
                        <a:spcAft>
                          <a:spcPts val="0"/>
                        </a:spcAft>
                      </a:pPr>
                      <a:r>
                        <a:rPr lang="en-US" sz="1000">
                          <a:effectLst/>
                        </a:rPr>
                        <a:t>=5</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0">
                        <a:lnSpc>
                          <a:spcPct val="107000"/>
                        </a:lnSpc>
                        <a:spcAft>
                          <a:spcPts val="0"/>
                        </a:spcAft>
                      </a:pPr>
                      <a:r>
                        <a:rPr lang="ar-SA" sz="1000" u="sng">
                          <a:effectLst/>
                          <a:hlinkClick r:id="rId5"/>
                        </a:rPr>
                        <a:t>معهد ماساتشوستس للتكنولوجيا</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0">
                        <a:lnSpc>
                          <a:spcPct val="107000"/>
                        </a:lnSpc>
                        <a:spcAft>
                          <a:spcPts val="0"/>
                        </a:spcAft>
                      </a:pPr>
                      <a:r>
                        <a:rPr lang="ar-SA" sz="1000">
                          <a:effectLst/>
                        </a:rPr>
                        <a:t>أمريكا</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extLst>
                  <a:ext uri="{0D108BD9-81ED-4DB2-BD59-A6C34878D82A}">
                    <a16:rowId xmlns:a16="http://schemas.microsoft.com/office/drawing/2014/main" val="3172727743"/>
                  </a:ext>
                </a:extLst>
              </a:tr>
              <a:tr h="277883">
                <a:tc>
                  <a:txBody>
                    <a:bodyPr/>
                    <a:lstStyle/>
                    <a:p>
                      <a:pPr algn="ctr" rtl="0">
                        <a:lnSpc>
                          <a:spcPct val="107000"/>
                        </a:lnSpc>
                        <a:spcAft>
                          <a:spcPts val="0"/>
                        </a:spcAft>
                      </a:pPr>
                      <a:r>
                        <a:rPr lang="en-US" sz="1000">
                          <a:effectLst/>
                        </a:rPr>
                        <a:t>7</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0">
                        <a:lnSpc>
                          <a:spcPct val="107000"/>
                        </a:lnSpc>
                        <a:spcAft>
                          <a:spcPts val="0"/>
                        </a:spcAft>
                      </a:pPr>
                      <a:r>
                        <a:rPr lang="ar-SA" sz="1000" u="sng">
                          <a:effectLst/>
                          <a:hlinkClick r:id="rId6"/>
                        </a:rPr>
                        <a:t>جامعة پرينستون</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0">
                        <a:lnSpc>
                          <a:spcPct val="107000"/>
                        </a:lnSpc>
                        <a:spcAft>
                          <a:spcPts val="0"/>
                        </a:spcAft>
                      </a:pPr>
                      <a:r>
                        <a:rPr lang="ar-SA" sz="1000">
                          <a:effectLst/>
                        </a:rPr>
                        <a:t>أمريكا</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extLst>
                  <a:ext uri="{0D108BD9-81ED-4DB2-BD59-A6C34878D82A}">
                    <a16:rowId xmlns:a16="http://schemas.microsoft.com/office/drawing/2014/main" val="2062737979"/>
                  </a:ext>
                </a:extLst>
              </a:tr>
              <a:tr h="277883">
                <a:tc>
                  <a:txBody>
                    <a:bodyPr/>
                    <a:lstStyle/>
                    <a:p>
                      <a:pPr algn="ctr" rtl="0">
                        <a:lnSpc>
                          <a:spcPct val="107000"/>
                        </a:lnSpc>
                        <a:spcAft>
                          <a:spcPts val="0"/>
                        </a:spcAft>
                      </a:pPr>
                      <a:r>
                        <a:rPr lang="en-US" sz="1000">
                          <a:effectLst/>
                        </a:rPr>
                        <a:t>8</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0">
                        <a:lnSpc>
                          <a:spcPct val="107000"/>
                        </a:lnSpc>
                        <a:spcAft>
                          <a:spcPts val="0"/>
                        </a:spcAft>
                      </a:pPr>
                      <a:r>
                        <a:rPr lang="ar-SA" sz="1000" u="sng" dirty="0">
                          <a:effectLst/>
                          <a:hlinkClick r:id="rId7"/>
                        </a:rPr>
                        <a:t>جامعة كاليفورنيا في بيركلي</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0">
                        <a:lnSpc>
                          <a:spcPct val="107000"/>
                        </a:lnSpc>
                        <a:spcAft>
                          <a:spcPts val="0"/>
                        </a:spcAft>
                      </a:pPr>
                      <a:r>
                        <a:rPr lang="ar-SA" sz="1000">
                          <a:effectLst/>
                        </a:rPr>
                        <a:t>أمريكا</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extLst>
                  <a:ext uri="{0D108BD9-81ED-4DB2-BD59-A6C34878D82A}">
                    <a16:rowId xmlns:a16="http://schemas.microsoft.com/office/drawing/2014/main" val="2144733978"/>
                  </a:ext>
                </a:extLst>
              </a:tr>
              <a:tr h="277883">
                <a:tc>
                  <a:txBody>
                    <a:bodyPr/>
                    <a:lstStyle/>
                    <a:p>
                      <a:pPr algn="ctr" rtl="0">
                        <a:lnSpc>
                          <a:spcPct val="107000"/>
                        </a:lnSpc>
                        <a:spcAft>
                          <a:spcPts val="0"/>
                        </a:spcAft>
                      </a:pPr>
                      <a:r>
                        <a:rPr lang="en-US" sz="1000">
                          <a:effectLst/>
                        </a:rPr>
                        <a:t>9</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0">
                        <a:lnSpc>
                          <a:spcPct val="107000"/>
                        </a:lnSpc>
                        <a:spcAft>
                          <a:spcPts val="0"/>
                        </a:spcAft>
                      </a:pPr>
                      <a:r>
                        <a:rPr lang="ar-SA" sz="1000" u="sng">
                          <a:effectLst/>
                          <a:hlinkClick r:id="rId8"/>
                        </a:rPr>
                        <a:t>جامعة يال</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0">
                        <a:lnSpc>
                          <a:spcPct val="107000"/>
                        </a:lnSpc>
                        <a:spcAft>
                          <a:spcPts val="0"/>
                        </a:spcAft>
                      </a:pPr>
                      <a:r>
                        <a:rPr lang="ar-SA" sz="1000">
                          <a:effectLst/>
                        </a:rPr>
                        <a:t>أمريكا</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extLst>
                  <a:ext uri="{0D108BD9-81ED-4DB2-BD59-A6C34878D82A}">
                    <a16:rowId xmlns:a16="http://schemas.microsoft.com/office/drawing/2014/main" val="272779122"/>
                  </a:ext>
                </a:extLst>
              </a:tr>
              <a:tr h="277883">
                <a:tc>
                  <a:txBody>
                    <a:bodyPr/>
                    <a:lstStyle/>
                    <a:p>
                      <a:pPr algn="ctr" rtl="0">
                        <a:lnSpc>
                          <a:spcPct val="107000"/>
                        </a:lnSpc>
                        <a:spcAft>
                          <a:spcPts val="0"/>
                        </a:spcAft>
                      </a:pPr>
                      <a:r>
                        <a:rPr lang="en-US" sz="1000">
                          <a:effectLst/>
                        </a:rPr>
                        <a:t>10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0">
                        <a:lnSpc>
                          <a:spcPct val="107000"/>
                        </a:lnSpc>
                        <a:spcAft>
                          <a:spcPts val="0"/>
                        </a:spcAft>
                      </a:pPr>
                      <a:r>
                        <a:rPr lang="ar-SA" sz="1000" u="sng">
                          <a:effectLst/>
                          <a:hlinkClick r:id="rId9"/>
                        </a:rPr>
                        <a:t>جامعة شيكاغو</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0">
                        <a:lnSpc>
                          <a:spcPct val="107000"/>
                        </a:lnSpc>
                        <a:spcAft>
                          <a:spcPts val="0"/>
                        </a:spcAft>
                      </a:pPr>
                      <a:r>
                        <a:rPr lang="ar-SA" sz="1000">
                          <a:effectLst/>
                        </a:rPr>
                        <a:t>أمريكا</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extLst>
                  <a:ext uri="{0D108BD9-81ED-4DB2-BD59-A6C34878D82A}">
                    <a16:rowId xmlns:a16="http://schemas.microsoft.com/office/drawing/2014/main" val="3460117720"/>
                  </a:ext>
                </a:extLst>
              </a:tr>
              <a:tr h="277883">
                <a:tc>
                  <a:txBody>
                    <a:bodyPr/>
                    <a:lstStyle/>
                    <a:p>
                      <a:pPr algn="ctr" rtl="0">
                        <a:lnSpc>
                          <a:spcPct val="107000"/>
                        </a:lnSpc>
                        <a:spcAft>
                          <a:spcPts val="0"/>
                        </a:spcAft>
                      </a:pPr>
                      <a:r>
                        <a:rPr lang="en-US" sz="1000">
                          <a:effectLst/>
                        </a:rPr>
                        <a:t>11</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0">
                        <a:lnSpc>
                          <a:spcPct val="107000"/>
                        </a:lnSpc>
                        <a:spcAft>
                          <a:spcPts val="0"/>
                        </a:spcAft>
                      </a:pPr>
                      <a:r>
                        <a:rPr lang="ar-SA" sz="1000" u="sng">
                          <a:effectLst/>
                          <a:hlinkClick r:id="rId10"/>
                        </a:rPr>
                        <a:t>جامعة كولومبيا</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0">
                        <a:lnSpc>
                          <a:spcPct val="107000"/>
                        </a:lnSpc>
                        <a:spcAft>
                          <a:spcPts val="0"/>
                        </a:spcAft>
                      </a:pPr>
                      <a:r>
                        <a:rPr lang="ar-SA" sz="1000">
                          <a:effectLst/>
                        </a:rPr>
                        <a:t>أمريكا</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extLst>
                  <a:ext uri="{0D108BD9-81ED-4DB2-BD59-A6C34878D82A}">
                    <a16:rowId xmlns:a16="http://schemas.microsoft.com/office/drawing/2014/main" val="107289887"/>
                  </a:ext>
                </a:extLst>
              </a:tr>
              <a:tr h="277883">
                <a:tc>
                  <a:txBody>
                    <a:bodyPr/>
                    <a:lstStyle/>
                    <a:p>
                      <a:pPr algn="ctr" rtl="0">
                        <a:lnSpc>
                          <a:spcPct val="107000"/>
                        </a:lnSpc>
                        <a:spcAft>
                          <a:spcPts val="0"/>
                        </a:spcAft>
                      </a:pPr>
                      <a:r>
                        <a:rPr lang="en-US" sz="1000">
                          <a:effectLst/>
                        </a:rPr>
                        <a:t>12</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0">
                        <a:lnSpc>
                          <a:spcPct val="107000"/>
                        </a:lnSpc>
                        <a:spcAft>
                          <a:spcPts val="0"/>
                        </a:spcAft>
                      </a:pPr>
                      <a:r>
                        <a:rPr lang="ar-SA" sz="1000">
                          <a:effectLst/>
                        </a:rPr>
                        <a:t>إمپيريال كولدج لندن</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0">
                        <a:lnSpc>
                          <a:spcPct val="107000"/>
                        </a:lnSpc>
                        <a:spcAft>
                          <a:spcPts val="0"/>
                        </a:spcAft>
                      </a:pPr>
                      <a:r>
                        <a:rPr lang="ar-SA" sz="1000">
                          <a:effectLst/>
                        </a:rPr>
                        <a:t>المملكة المتحدة</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extLst>
                  <a:ext uri="{0D108BD9-81ED-4DB2-BD59-A6C34878D82A}">
                    <a16:rowId xmlns:a16="http://schemas.microsoft.com/office/drawing/2014/main" val="2570820831"/>
                  </a:ext>
                </a:extLst>
              </a:tr>
              <a:tr h="277883">
                <a:tc>
                  <a:txBody>
                    <a:bodyPr/>
                    <a:lstStyle/>
                    <a:p>
                      <a:pPr algn="ctr" rtl="0">
                        <a:lnSpc>
                          <a:spcPct val="107000"/>
                        </a:lnSpc>
                        <a:spcAft>
                          <a:spcPts val="0"/>
                        </a:spcAft>
                      </a:pPr>
                      <a:r>
                        <a:rPr lang="en-US" sz="1000">
                          <a:effectLst/>
                        </a:rPr>
                        <a:t>=13</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0">
                        <a:lnSpc>
                          <a:spcPct val="107000"/>
                        </a:lnSpc>
                        <a:spcAft>
                          <a:spcPts val="0"/>
                        </a:spcAft>
                      </a:pPr>
                      <a:r>
                        <a:rPr lang="ar-SA" sz="1000" u="sng">
                          <a:effectLst/>
                          <a:hlinkClick r:id="rId11"/>
                        </a:rPr>
                        <a:t>جامعة جونز هوپكنز</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0">
                        <a:lnSpc>
                          <a:spcPct val="107000"/>
                        </a:lnSpc>
                        <a:spcAft>
                          <a:spcPts val="0"/>
                        </a:spcAft>
                      </a:pPr>
                      <a:r>
                        <a:rPr lang="ar-SA" sz="1000">
                          <a:effectLst/>
                        </a:rPr>
                        <a:t>أمريكا</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extLst>
                  <a:ext uri="{0D108BD9-81ED-4DB2-BD59-A6C34878D82A}">
                    <a16:rowId xmlns:a16="http://schemas.microsoft.com/office/drawing/2014/main" val="2404349533"/>
                  </a:ext>
                </a:extLst>
              </a:tr>
              <a:tr h="277883">
                <a:tc>
                  <a:txBody>
                    <a:bodyPr/>
                    <a:lstStyle/>
                    <a:p>
                      <a:pPr algn="ctr" rtl="0">
                        <a:lnSpc>
                          <a:spcPct val="107000"/>
                        </a:lnSpc>
                        <a:spcAft>
                          <a:spcPts val="0"/>
                        </a:spcAft>
                      </a:pPr>
                      <a:r>
                        <a:rPr lang="en-US" sz="1000">
                          <a:effectLst/>
                        </a:rPr>
                        <a:t>=13</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0">
                        <a:lnSpc>
                          <a:spcPct val="107000"/>
                        </a:lnSpc>
                        <a:spcAft>
                          <a:spcPts val="0"/>
                        </a:spcAft>
                      </a:pPr>
                      <a:r>
                        <a:rPr lang="ar-SA" sz="1000" u="sng">
                          <a:effectLst/>
                          <a:hlinkClick r:id="rId12"/>
                        </a:rPr>
                        <a:t>جامعة پنسيلڨانيا</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0">
                        <a:lnSpc>
                          <a:spcPct val="107000"/>
                        </a:lnSpc>
                        <a:spcAft>
                          <a:spcPts val="0"/>
                        </a:spcAft>
                      </a:pPr>
                      <a:r>
                        <a:rPr lang="ar-SA" sz="1000">
                          <a:effectLst/>
                        </a:rPr>
                        <a:t>أمريكا</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extLst>
                  <a:ext uri="{0D108BD9-81ED-4DB2-BD59-A6C34878D82A}">
                    <a16:rowId xmlns:a16="http://schemas.microsoft.com/office/drawing/2014/main" val="2746531852"/>
                  </a:ext>
                </a:extLst>
              </a:tr>
              <a:tr h="277883">
                <a:tc>
                  <a:txBody>
                    <a:bodyPr/>
                    <a:lstStyle/>
                    <a:p>
                      <a:pPr algn="ctr" rtl="0">
                        <a:lnSpc>
                          <a:spcPct val="107000"/>
                        </a:lnSpc>
                        <a:spcAft>
                          <a:spcPts val="0"/>
                        </a:spcAft>
                      </a:pPr>
                      <a:r>
                        <a:rPr lang="en-US" sz="1000">
                          <a:effectLst/>
                        </a:rPr>
                        <a:t>15</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0">
                        <a:lnSpc>
                          <a:spcPct val="107000"/>
                        </a:lnSpc>
                        <a:spcAft>
                          <a:spcPts val="0"/>
                        </a:spcAft>
                      </a:pPr>
                      <a:r>
                        <a:rPr lang="ar-SA" sz="1000">
                          <a:effectLst/>
                        </a:rPr>
                        <a:t>المعهد الفدرالي للتكنولوجيا في زيوريخ</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0">
                        <a:lnSpc>
                          <a:spcPct val="107000"/>
                        </a:lnSpc>
                        <a:spcAft>
                          <a:spcPts val="0"/>
                        </a:spcAft>
                      </a:pPr>
                      <a:r>
                        <a:rPr lang="ar-SA" sz="1000" b="1" dirty="0">
                          <a:solidFill>
                            <a:srgbClr val="FF0000"/>
                          </a:solidFill>
                          <a:effectLst/>
                        </a:rPr>
                        <a:t>سويسرا</a:t>
                      </a:r>
                      <a:endParaRPr lang="en-US" sz="9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extLst>
                  <a:ext uri="{0D108BD9-81ED-4DB2-BD59-A6C34878D82A}">
                    <a16:rowId xmlns:a16="http://schemas.microsoft.com/office/drawing/2014/main" val="2532350800"/>
                  </a:ext>
                </a:extLst>
              </a:tr>
              <a:tr h="277883">
                <a:tc>
                  <a:txBody>
                    <a:bodyPr/>
                    <a:lstStyle/>
                    <a:p>
                      <a:pPr algn="ctr" rtl="0">
                        <a:lnSpc>
                          <a:spcPct val="107000"/>
                        </a:lnSpc>
                        <a:spcAft>
                          <a:spcPts val="0"/>
                        </a:spcAft>
                      </a:pPr>
                      <a:r>
                        <a:rPr lang="en-US" sz="1000">
                          <a:effectLst/>
                        </a:rPr>
                        <a:t>=16</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0">
                        <a:lnSpc>
                          <a:spcPct val="107000"/>
                        </a:lnSpc>
                        <a:spcAft>
                          <a:spcPts val="0"/>
                        </a:spcAft>
                      </a:pPr>
                      <a:r>
                        <a:rPr lang="ar-SA" sz="1000">
                          <a:effectLst/>
                        </a:rPr>
                        <a:t>جامعة بكين</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0">
                        <a:lnSpc>
                          <a:spcPct val="107000"/>
                        </a:lnSpc>
                        <a:spcAft>
                          <a:spcPts val="0"/>
                        </a:spcAft>
                      </a:pPr>
                      <a:r>
                        <a:rPr lang="ar-SA" sz="1000" b="1" dirty="0">
                          <a:solidFill>
                            <a:srgbClr val="FF0000"/>
                          </a:solidFill>
                          <a:effectLst/>
                        </a:rPr>
                        <a:t>الصين</a:t>
                      </a:r>
                      <a:endParaRPr lang="en-US" sz="9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extLst>
                  <a:ext uri="{0D108BD9-81ED-4DB2-BD59-A6C34878D82A}">
                    <a16:rowId xmlns:a16="http://schemas.microsoft.com/office/drawing/2014/main" val="868580812"/>
                  </a:ext>
                </a:extLst>
              </a:tr>
              <a:tr h="313502">
                <a:tc>
                  <a:txBody>
                    <a:bodyPr/>
                    <a:lstStyle/>
                    <a:p>
                      <a:pPr algn="ctr" rtl="0">
                        <a:lnSpc>
                          <a:spcPct val="107000"/>
                        </a:lnSpc>
                        <a:spcAft>
                          <a:spcPts val="0"/>
                        </a:spcAft>
                      </a:pPr>
                      <a:r>
                        <a:rPr lang="en-US" sz="1000">
                          <a:effectLst/>
                        </a:rPr>
                        <a:t>=16</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0">
                        <a:lnSpc>
                          <a:spcPct val="107000"/>
                        </a:lnSpc>
                        <a:spcAft>
                          <a:spcPts val="0"/>
                        </a:spcAft>
                      </a:pPr>
                      <a:r>
                        <a:rPr lang="ar-SA" sz="1000">
                          <a:effectLst/>
                        </a:rPr>
                        <a:t>جامعة شينغوا</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0">
                        <a:lnSpc>
                          <a:spcPct val="107000"/>
                        </a:lnSpc>
                        <a:spcAft>
                          <a:spcPts val="0"/>
                        </a:spcAft>
                      </a:pPr>
                      <a:r>
                        <a:rPr lang="ar-SA" sz="1000" b="1" dirty="0">
                          <a:solidFill>
                            <a:srgbClr val="FF0000"/>
                          </a:solidFill>
                          <a:effectLst/>
                        </a:rPr>
                        <a:t>الصين</a:t>
                      </a:r>
                      <a:endParaRPr lang="en-US" sz="9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extLst>
                  <a:ext uri="{0D108BD9-81ED-4DB2-BD59-A6C34878D82A}">
                    <a16:rowId xmlns:a16="http://schemas.microsoft.com/office/drawing/2014/main" val="1837816961"/>
                  </a:ext>
                </a:extLst>
              </a:tr>
              <a:tr h="277883">
                <a:tc>
                  <a:txBody>
                    <a:bodyPr/>
                    <a:lstStyle/>
                    <a:p>
                      <a:pPr algn="ctr" rtl="0">
                        <a:lnSpc>
                          <a:spcPct val="107000"/>
                        </a:lnSpc>
                        <a:spcAft>
                          <a:spcPts val="0"/>
                        </a:spcAft>
                      </a:pPr>
                      <a:r>
                        <a:rPr lang="en-US" sz="1000">
                          <a:effectLst/>
                        </a:rPr>
                        <a:t>=18</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0">
                        <a:lnSpc>
                          <a:spcPct val="107000"/>
                        </a:lnSpc>
                        <a:spcAft>
                          <a:spcPts val="0"/>
                        </a:spcAft>
                      </a:pPr>
                      <a:r>
                        <a:rPr lang="ar-SA" sz="1000" u="sng">
                          <a:effectLst/>
                          <a:hlinkClick r:id="rId13"/>
                        </a:rPr>
                        <a:t>جامعة تورنتو</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0">
                        <a:lnSpc>
                          <a:spcPct val="107000"/>
                        </a:lnSpc>
                        <a:spcAft>
                          <a:spcPts val="0"/>
                        </a:spcAft>
                      </a:pPr>
                      <a:r>
                        <a:rPr lang="ar-SA" sz="1000" b="1" dirty="0">
                          <a:solidFill>
                            <a:srgbClr val="FF0000"/>
                          </a:solidFill>
                          <a:effectLst/>
                        </a:rPr>
                        <a:t>كندا</a:t>
                      </a:r>
                      <a:endParaRPr lang="en-US" sz="9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extLst>
                  <a:ext uri="{0D108BD9-81ED-4DB2-BD59-A6C34878D82A}">
                    <a16:rowId xmlns:a16="http://schemas.microsoft.com/office/drawing/2014/main" val="3550812338"/>
                  </a:ext>
                </a:extLst>
              </a:tr>
              <a:tr h="277883">
                <a:tc>
                  <a:txBody>
                    <a:bodyPr/>
                    <a:lstStyle/>
                    <a:p>
                      <a:pPr algn="ctr" rtl="0">
                        <a:lnSpc>
                          <a:spcPct val="107000"/>
                        </a:lnSpc>
                        <a:spcAft>
                          <a:spcPts val="0"/>
                        </a:spcAft>
                      </a:pPr>
                      <a:r>
                        <a:rPr lang="en-US" sz="1000">
                          <a:effectLst/>
                        </a:rPr>
                        <a:t>=18</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0">
                        <a:lnSpc>
                          <a:spcPct val="107000"/>
                        </a:lnSpc>
                        <a:spcAft>
                          <a:spcPts val="0"/>
                        </a:spcAft>
                      </a:pPr>
                      <a:r>
                        <a:rPr lang="ar-SA" sz="1000">
                          <a:effectLst/>
                        </a:rPr>
                        <a:t>جامعة كولدج لندن</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0">
                        <a:lnSpc>
                          <a:spcPct val="107000"/>
                        </a:lnSpc>
                        <a:spcAft>
                          <a:spcPts val="0"/>
                        </a:spcAft>
                      </a:pPr>
                      <a:r>
                        <a:rPr lang="ar-SA" sz="1000">
                          <a:effectLst/>
                        </a:rPr>
                        <a:t>المملكة المتحدة</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extLst>
                  <a:ext uri="{0D108BD9-81ED-4DB2-BD59-A6C34878D82A}">
                    <a16:rowId xmlns:a16="http://schemas.microsoft.com/office/drawing/2014/main" val="2837933868"/>
                  </a:ext>
                </a:extLst>
              </a:tr>
              <a:tr h="277883">
                <a:tc>
                  <a:txBody>
                    <a:bodyPr/>
                    <a:lstStyle/>
                    <a:p>
                      <a:pPr algn="ctr" rtl="0">
                        <a:lnSpc>
                          <a:spcPct val="107000"/>
                        </a:lnSpc>
                        <a:spcAft>
                          <a:spcPts val="0"/>
                        </a:spcAft>
                      </a:pPr>
                      <a:r>
                        <a:rPr lang="en-US" sz="1000">
                          <a:effectLst/>
                        </a:rPr>
                        <a:t>20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0">
                        <a:lnSpc>
                          <a:spcPct val="107000"/>
                        </a:lnSpc>
                        <a:spcAft>
                          <a:spcPts val="0"/>
                        </a:spcAft>
                      </a:pPr>
                      <a:r>
                        <a:rPr lang="ar-SA" sz="1000" u="sng">
                          <a:effectLst/>
                          <a:hlinkClick r:id="rId14"/>
                        </a:rPr>
                        <a:t>جامعة كاليفورنيا في لوس أنجلوس</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0">
                        <a:lnSpc>
                          <a:spcPct val="107000"/>
                        </a:lnSpc>
                        <a:spcAft>
                          <a:spcPts val="0"/>
                        </a:spcAft>
                      </a:pPr>
                      <a:r>
                        <a:rPr lang="ar-SA" sz="1000" dirty="0">
                          <a:effectLst/>
                        </a:rPr>
                        <a:t>أمريكا</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extLst>
                  <a:ext uri="{0D108BD9-81ED-4DB2-BD59-A6C34878D82A}">
                    <a16:rowId xmlns:a16="http://schemas.microsoft.com/office/drawing/2014/main" val="433122695"/>
                  </a:ext>
                </a:extLst>
              </a:tr>
            </a:tbl>
          </a:graphicData>
        </a:graphic>
      </p:graphicFrame>
    </p:spTree>
    <p:extLst>
      <p:ext uri="{BB962C8B-B14F-4D97-AF65-F5344CB8AC3E}">
        <p14:creationId xmlns:p14="http://schemas.microsoft.com/office/powerpoint/2010/main" val="1445434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63310" y="733530"/>
            <a:ext cx="7866344" cy="6196440"/>
          </a:xfrm>
          <a:prstGeom prst="rect">
            <a:avLst/>
          </a:prstGeom>
        </p:spPr>
        <p:txBody>
          <a:bodyPr wrap="square">
            <a:spAutoFit/>
          </a:bodyPr>
          <a:lstStyle/>
          <a:p>
            <a:pPr algn="ctr" rtl="1">
              <a:lnSpc>
                <a:spcPct val="107000"/>
              </a:lnSpc>
              <a:spcAft>
                <a:spcPts val="800"/>
              </a:spcAft>
            </a:pPr>
            <a:r>
              <a:rPr lang="ar-SA" sz="3200" b="1" dirty="0">
                <a:latin typeface="Calibri" panose="020F0502020204030204" pitchFamily="34" charset="0"/>
                <a:ea typeface="Calibri" panose="020F0502020204030204" pitchFamily="34" charset="0"/>
                <a:cs typeface="Arial" panose="020B0604020202020204" pitchFamily="34" charset="0"/>
              </a:rPr>
              <a:t>حققت ثماني جامعات عراقية مراكز تنافسية هامة في تصنيف </a:t>
            </a:r>
            <a:r>
              <a:rPr lang="ar-SA" sz="3200" b="1" dirty="0" smtClean="0">
                <a:latin typeface="Calibri" panose="020F0502020204030204" pitchFamily="34" charset="0"/>
                <a:ea typeface="Calibri" panose="020F0502020204030204" pitchFamily="34" charset="0"/>
                <a:cs typeface="Arial" panose="020B0604020202020204" pitchFamily="34" charset="0"/>
              </a:rPr>
              <a:t>التايمز </a:t>
            </a:r>
            <a:r>
              <a:rPr lang="ar-SA" sz="3200" b="1" dirty="0">
                <a:solidFill>
                  <a:srgbClr val="FF0000"/>
                </a:solidFill>
                <a:latin typeface="Calibri" panose="020F0502020204030204" pitchFamily="34" charset="0"/>
                <a:ea typeface="Calibri" panose="020F0502020204030204" pitchFamily="34" charset="0"/>
                <a:cs typeface="Arial" panose="020B0604020202020204" pitchFamily="34" charset="0"/>
              </a:rPr>
              <a:t>للجامعات الآسيوية </a:t>
            </a:r>
            <a:r>
              <a:rPr lang="ar-SA" sz="3200" b="1" dirty="0">
                <a:latin typeface="Calibri" panose="020F0502020204030204" pitchFamily="34" charset="0"/>
                <a:ea typeface="Calibri" panose="020F0502020204030204" pitchFamily="34" charset="0"/>
                <a:cs typeface="Arial" panose="020B0604020202020204" pitchFamily="34" charset="0"/>
              </a:rPr>
              <a:t>لعام 2023</a:t>
            </a:r>
            <a:r>
              <a:rPr lang="ar-SA" sz="3200" b="1" dirty="0" smtClean="0">
                <a:latin typeface="Calibri" panose="020F0502020204030204" pitchFamily="34" charset="0"/>
                <a:ea typeface="Calibri" panose="020F0502020204030204" pitchFamily="34" charset="0"/>
                <a:cs typeface="Arial" panose="020B0604020202020204" pitchFamily="34" charset="0"/>
              </a:rPr>
              <a:t>.</a:t>
            </a:r>
          </a:p>
          <a:p>
            <a:pPr algn="ctr" rtl="1">
              <a:lnSpc>
                <a:spcPct val="107000"/>
              </a:lnSpc>
              <a:spcAft>
                <a:spcPts val="800"/>
              </a:spcAft>
            </a:pPr>
            <a:r>
              <a:rPr lang="ar-SA" sz="3200" dirty="0"/>
              <a:t>وتضمنت النتائج الرسمية </a:t>
            </a:r>
            <a:r>
              <a:rPr lang="ar-SA" sz="3200" dirty="0" smtClean="0"/>
              <a:t>تقييما 669جامعة </a:t>
            </a:r>
            <a:r>
              <a:rPr lang="ar-SA" sz="3200" dirty="0"/>
              <a:t>من إحدى وثلاثين دولة من بينها العراق حيث جاءت جامعة بابل في المركز 199 ثم الجامعة التكنولوجية في المركز 251-300 تلتها جامعة الأنبار في 301- 350 وجامعات بغداد والموصل والمستنصرية في المركز 501- 600 والبصرة والكوفة 601 + آسيويا.</a:t>
            </a:r>
            <a:endParaRPr lang="en-US" sz="3200" dirty="0"/>
          </a:p>
          <a:p>
            <a:pPr algn="ctr" rtl="1">
              <a:lnSpc>
                <a:spcPct val="107000"/>
              </a:lnSpc>
              <a:spcAft>
                <a:spcPts val="800"/>
              </a:spcAft>
            </a:pPr>
            <a:endParaRPr lang="en-US" sz="3200" dirty="0">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800"/>
              </a:spcAft>
            </a:pPr>
            <a:r>
              <a:rPr lang="ar-SA" sz="3200" dirty="0">
                <a:latin typeface="Calibri" panose="020F0502020204030204" pitchFamily="34" charset="0"/>
                <a:ea typeface="Calibri" panose="020F0502020204030204" pitchFamily="34" charset="0"/>
                <a:cs typeface="Arial" panose="020B0604020202020204" pitchFamily="34" charset="0"/>
              </a:rPr>
              <a:t> </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00270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mohesr.gov.iq/ar/assets/img/news/16874621496494a105cee87.png"/>
          <p:cNvPicPr/>
          <p:nvPr/>
        </p:nvPicPr>
        <p:blipFill>
          <a:blip r:embed="rId2">
            <a:extLst>
              <a:ext uri="{28A0092B-C50C-407E-A947-70E740481C1C}">
                <a14:useLocalDpi xmlns:a14="http://schemas.microsoft.com/office/drawing/2010/main" val="0"/>
              </a:ext>
            </a:extLst>
          </a:blip>
          <a:srcRect/>
          <a:stretch>
            <a:fillRect/>
          </a:stretch>
        </p:blipFill>
        <p:spPr bwMode="auto">
          <a:xfrm>
            <a:off x="2106203" y="914394"/>
            <a:ext cx="9154274" cy="5702157"/>
          </a:xfrm>
          <a:prstGeom prst="rect">
            <a:avLst/>
          </a:prstGeom>
          <a:noFill/>
          <a:ln>
            <a:noFill/>
          </a:ln>
        </p:spPr>
      </p:pic>
    </p:spTree>
    <p:extLst>
      <p:ext uri="{BB962C8B-B14F-4D97-AF65-F5344CB8AC3E}">
        <p14:creationId xmlns:p14="http://schemas.microsoft.com/office/powerpoint/2010/main" val="2700183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11681" y="731520"/>
            <a:ext cx="9260378" cy="6240298"/>
          </a:xfrm>
          <a:prstGeom prst="rect">
            <a:avLst/>
          </a:prstGeom>
        </p:spPr>
        <p:txBody>
          <a:bodyPr wrap="square">
            <a:spAutoFit/>
          </a:bodyPr>
          <a:lstStyle/>
          <a:p>
            <a:pPr algn="r" rtl="1">
              <a:lnSpc>
                <a:spcPct val="107000"/>
              </a:lnSpc>
              <a:spcAft>
                <a:spcPts val="800"/>
              </a:spcAft>
            </a:pPr>
            <a:r>
              <a:rPr lang="ar-SA" sz="2400" dirty="0">
                <a:latin typeface="Calibri" panose="020F0502020204030204" pitchFamily="34" charset="0"/>
                <a:ea typeface="Calibri" panose="020F0502020204030204" pitchFamily="34" charset="0"/>
                <a:cs typeface="Arial" panose="020B0604020202020204" pitchFamily="34" charset="0"/>
              </a:rPr>
              <a:t>أعلن تصنيف التايمز العالمي نتائج نسخته الجديدة للعام 2024 التي صنفت وقيمت </a:t>
            </a:r>
            <a:r>
              <a:rPr lang="ar-SA" sz="2400" b="1" dirty="0" smtClean="0">
                <a:solidFill>
                  <a:srgbClr val="C00000"/>
                </a:solidFill>
                <a:latin typeface="Calibri" panose="020F0502020204030204" pitchFamily="34" charset="0"/>
                <a:ea typeface="Calibri" panose="020F0502020204030204" pitchFamily="34" charset="0"/>
                <a:cs typeface="Arial" panose="020B0604020202020204" pitchFamily="34" charset="0"/>
              </a:rPr>
              <a:t>1904</a:t>
            </a:r>
            <a:r>
              <a:rPr lang="ar-SA" sz="2400" dirty="0" smtClean="0">
                <a:latin typeface="Calibri" panose="020F0502020204030204" pitchFamily="34" charset="0"/>
                <a:ea typeface="Calibri" panose="020F0502020204030204" pitchFamily="34" charset="0"/>
                <a:cs typeface="Arial" panose="020B0604020202020204" pitchFamily="34" charset="0"/>
              </a:rPr>
              <a:t>جامعه </a:t>
            </a:r>
            <a:r>
              <a:rPr lang="ar-SA" sz="2400" dirty="0">
                <a:latin typeface="Calibri" panose="020F0502020204030204" pitchFamily="34" charset="0"/>
                <a:ea typeface="Calibri" panose="020F0502020204030204" pitchFamily="34" charset="0"/>
                <a:cs typeface="Arial" panose="020B0604020202020204" pitchFamily="34" charset="0"/>
              </a:rPr>
              <a:t>من </a:t>
            </a:r>
            <a:r>
              <a:rPr lang="ar-SA" sz="2400" b="1" dirty="0" smtClean="0">
                <a:solidFill>
                  <a:srgbClr val="C00000"/>
                </a:solidFill>
                <a:latin typeface="Calibri" panose="020F0502020204030204" pitchFamily="34" charset="0"/>
                <a:ea typeface="Calibri" panose="020F0502020204030204" pitchFamily="34" charset="0"/>
                <a:cs typeface="Arial" panose="020B0604020202020204" pitchFamily="34" charset="0"/>
              </a:rPr>
              <a:t>180</a:t>
            </a:r>
            <a:r>
              <a:rPr lang="ar-SA" sz="2400" dirty="0" smtClean="0">
                <a:latin typeface="Calibri" panose="020F0502020204030204" pitchFamily="34" charset="0"/>
                <a:ea typeface="Calibri" panose="020F0502020204030204" pitchFamily="34" charset="0"/>
                <a:cs typeface="Arial" panose="020B0604020202020204" pitchFamily="34" charset="0"/>
              </a:rPr>
              <a:t> دوله </a:t>
            </a:r>
            <a:r>
              <a:rPr lang="ar-SA" sz="2400" dirty="0">
                <a:latin typeface="Calibri" panose="020F0502020204030204" pitchFamily="34" charset="0"/>
                <a:ea typeface="Calibri" panose="020F0502020204030204" pitchFamily="34" charset="0"/>
                <a:cs typeface="Arial" panose="020B0604020202020204" pitchFamily="34" charset="0"/>
              </a:rPr>
              <a:t>حول العالم.</a:t>
            </a:r>
            <a:endParaRPr lang="en-US" sz="2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400" dirty="0">
                <a:latin typeface="Calibri" panose="020F0502020204030204" pitchFamily="34" charset="0"/>
                <a:ea typeface="Calibri" panose="020F0502020204030204" pitchFamily="34" charset="0"/>
                <a:cs typeface="Arial" panose="020B0604020202020204" pitchFamily="34" charset="0"/>
              </a:rPr>
              <a:t> </a:t>
            </a:r>
            <a:endParaRPr lang="en-US" sz="2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400" dirty="0" smtClean="0">
                <a:latin typeface="Calibri" panose="020F0502020204030204" pitchFamily="34" charset="0"/>
                <a:ea typeface="Calibri" panose="020F0502020204030204" pitchFamily="34" charset="0"/>
                <a:cs typeface="Arial" panose="020B0604020202020204" pitchFamily="34" charset="0"/>
              </a:rPr>
              <a:t>(</a:t>
            </a:r>
            <a:r>
              <a:rPr lang="en-US" sz="2400" dirty="0">
                <a:latin typeface="Calibri" panose="020F0502020204030204" pitchFamily="34" charset="0"/>
                <a:ea typeface="Calibri" panose="020F0502020204030204" pitchFamily="34" charset="0"/>
                <a:cs typeface="Arial" panose="020B0604020202020204" pitchFamily="34" charset="0"/>
                <a:hlinkClick r:id="rId2"/>
              </a:rPr>
              <a:t>https://www.timeshighereducation.com/world-university-rankings/2024/world-ranking#!/length/25/locations/IRQ/sort_by/rank/sort_order/asc/cols/stats</a:t>
            </a:r>
            <a:r>
              <a:rPr lang="ar-SA" sz="2400" dirty="0" smtClean="0">
                <a:latin typeface="Calibri" panose="020F0502020204030204" pitchFamily="34" charset="0"/>
                <a:ea typeface="Calibri" panose="020F0502020204030204" pitchFamily="34" charset="0"/>
                <a:cs typeface="Arial" panose="020B0604020202020204" pitchFamily="34" charset="0"/>
              </a:rPr>
              <a:t>)</a:t>
            </a:r>
          </a:p>
          <a:p>
            <a:pPr algn="r" rtl="1">
              <a:lnSpc>
                <a:spcPct val="107000"/>
              </a:lnSpc>
              <a:spcAft>
                <a:spcPts val="800"/>
              </a:spcAft>
            </a:pPr>
            <a:r>
              <a:rPr lang="ar-SA" sz="2400" dirty="0">
                <a:latin typeface="Calibri" panose="020F0502020204030204" pitchFamily="34" charset="0"/>
                <a:ea typeface="Calibri" panose="020F0502020204030204" pitchFamily="34" charset="0"/>
                <a:cs typeface="Arial" panose="020B0604020202020204" pitchFamily="34" charset="0"/>
              </a:rPr>
              <a:t>وحققت الجامعات العراقية في هذا التصنيف زيادة مؤشرة في عددها بالقياس الى نسخة العام الماضي حيث سجلت النتائج تحقيق ثلاث عشرة جامعة مراتب إيجابية على صعيد التنافس العالمي حيث حصدت </a:t>
            </a:r>
            <a:endParaRPr lang="ar-SA" sz="2400" dirty="0" smtClean="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400" b="1" dirty="0" smtClean="0">
                <a:solidFill>
                  <a:srgbClr val="FF0000"/>
                </a:solidFill>
                <a:latin typeface="Calibri" panose="020F0502020204030204" pitchFamily="34" charset="0"/>
                <a:ea typeface="Calibri" panose="020F0502020204030204" pitchFamily="34" charset="0"/>
                <a:cs typeface="Arial" panose="020B0604020202020204" pitchFamily="34" charset="0"/>
              </a:rPr>
              <a:t>-بالمرتبة </a:t>
            </a:r>
            <a:r>
              <a:rPr lang="ar-SA" sz="2400" b="1" dirty="0">
                <a:solidFill>
                  <a:srgbClr val="FF0000"/>
                </a:solidFill>
                <a:latin typeface="Calibri" panose="020F0502020204030204" pitchFamily="34" charset="0"/>
                <a:ea typeface="Calibri" panose="020F0502020204030204" pitchFamily="34" charset="0"/>
                <a:cs typeface="Arial" panose="020B0604020202020204" pitchFamily="34" charset="0"/>
              </a:rPr>
              <a:t>(801-1000)</a:t>
            </a:r>
            <a:r>
              <a:rPr lang="ar-SA" sz="2400" dirty="0">
                <a:latin typeface="Calibri" panose="020F0502020204030204" pitchFamily="34" charset="0"/>
                <a:ea typeface="Calibri" panose="020F0502020204030204" pitchFamily="34" charset="0"/>
                <a:cs typeface="Arial" panose="020B0604020202020204" pitchFamily="34" charset="0"/>
              </a:rPr>
              <a:t> </a:t>
            </a:r>
            <a:r>
              <a:rPr lang="ar-SA" sz="2400" b="1" dirty="0">
                <a:solidFill>
                  <a:srgbClr val="FF0000"/>
                </a:solidFill>
                <a:latin typeface="Calibri" panose="020F0502020204030204" pitchFamily="34" charset="0"/>
                <a:ea typeface="Calibri" panose="020F0502020204030204" pitchFamily="34" charset="0"/>
                <a:cs typeface="Arial" panose="020B0604020202020204" pitchFamily="34" charset="0"/>
              </a:rPr>
              <a:t>الجامعة التكنولوجية </a:t>
            </a:r>
            <a:endParaRPr lang="ar-SA" sz="2400" dirty="0" smtClean="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400" dirty="0" smtClean="0">
                <a:latin typeface="Calibri" panose="020F0502020204030204" pitchFamily="34" charset="0"/>
                <a:ea typeface="Calibri" panose="020F0502020204030204" pitchFamily="34" charset="0"/>
                <a:cs typeface="Arial" panose="020B0604020202020204" pitchFamily="34" charset="0"/>
              </a:rPr>
              <a:t>-</a:t>
            </a:r>
            <a:r>
              <a:rPr lang="ar-SA" sz="2400" dirty="0" smtClean="0">
                <a:solidFill>
                  <a:srgbClr val="FF0000"/>
                </a:solidFill>
                <a:latin typeface="Calibri" panose="020F0502020204030204" pitchFamily="34" charset="0"/>
                <a:ea typeface="Calibri" panose="020F0502020204030204" pitchFamily="34" charset="0"/>
                <a:cs typeface="Arial" panose="020B0604020202020204" pitchFamily="34" charset="0"/>
              </a:rPr>
              <a:t>بالمرتبة </a:t>
            </a:r>
            <a:r>
              <a:rPr lang="ar-SA" sz="2400" dirty="0">
                <a:solidFill>
                  <a:srgbClr val="FF0000"/>
                </a:solidFill>
                <a:latin typeface="Calibri" panose="020F0502020204030204" pitchFamily="34" charset="0"/>
                <a:ea typeface="Calibri" panose="020F0502020204030204" pitchFamily="34" charset="0"/>
                <a:cs typeface="Arial" panose="020B0604020202020204" pitchFamily="34" charset="0"/>
              </a:rPr>
              <a:t>(1201 – 1500 ) </a:t>
            </a:r>
            <a:r>
              <a:rPr lang="ar-SA" sz="2400" dirty="0">
                <a:solidFill>
                  <a:srgbClr val="0070C0"/>
                </a:solidFill>
                <a:latin typeface="Calibri" panose="020F0502020204030204" pitchFamily="34" charset="0"/>
                <a:ea typeface="Calibri" panose="020F0502020204030204" pitchFamily="34" charset="0"/>
                <a:cs typeface="Arial" panose="020B0604020202020204" pitchFamily="34" charset="0"/>
              </a:rPr>
              <a:t>جامعة النهرين  جامعة القادسية  وجامعة بابل وجامعة ديالى </a:t>
            </a:r>
            <a:endParaRPr lang="ar-SA" sz="2400" dirty="0" smtClean="0">
              <a:solidFill>
                <a:srgbClr val="0070C0"/>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400" dirty="0" smtClean="0">
                <a:latin typeface="Calibri" panose="020F0502020204030204" pitchFamily="34" charset="0"/>
                <a:ea typeface="Calibri" panose="020F0502020204030204" pitchFamily="34" charset="0"/>
                <a:cs typeface="Arial" panose="020B0604020202020204" pitchFamily="34" charset="0"/>
              </a:rPr>
              <a:t>-</a:t>
            </a:r>
            <a:r>
              <a:rPr lang="ar-SA" sz="2400" dirty="0" smtClean="0">
                <a:solidFill>
                  <a:srgbClr val="C00000"/>
                </a:solidFill>
                <a:latin typeface="Calibri" panose="020F0502020204030204" pitchFamily="34" charset="0"/>
                <a:ea typeface="Calibri" panose="020F0502020204030204" pitchFamily="34" charset="0"/>
                <a:cs typeface="Arial" panose="020B0604020202020204" pitchFamily="34" charset="0"/>
              </a:rPr>
              <a:t>بالمرتبة</a:t>
            </a:r>
            <a:r>
              <a:rPr lang="ar-SA" sz="2400" dirty="0" smtClean="0">
                <a:latin typeface="Calibri" panose="020F0502020204030204" pitchFamily="34" charset="0"/>
                <a:ea typeface="Calibri" panose="020F0502020204030204" pitchFamily="34" charset="0"/>
                <a:cs typeface="Arial" panose="020B0604020202020204" pitchFamily="34" charset="0"/>
              </a:rPr>
              <a:t> </a:t>
            </a:r>
            <a:r>
              <a:rPr lang="ar-SA" sz="2400" b="1" dirty="0">
                <a:solidFill>
                  <a:srgbClr val="C00000"/>
                </a:solidFill>
                <a:latin typeface="Calibri" panose="020F0502020204030204" pitchFamily="34" charset="0"/>
                <a:ea typeface="Calibri" panose="020F0502020204030204" pitchFamily="34" charset="0"/>
                <a:cs typeface="Arial" panose="020B0604020202020204" pitchFamily="34" charset="0"/>
              </a:rPr>
              <a:t>(1501+) </a:t>
            </a:r>
            <a:r>
              <a:rPr lang="ar-SA" sz="2400" dirty="0" smtClean="0">
                <a:latin typeface="Calibri" panose="020F0502020204030204" pitchFamily="34" charset="0"/>
                <a:ea typeface="Calibri" panose="020F0502020204030204" pitchFamily="34" charset="0"/>
                <a:cs typeface="Arial" panose="020B0604020202020204" pitchFamily="34" charset="0"/>
              </a:rPr>
              <a:t>جامعة </a:t>
            </a:r>
            <a:r>
              <a:rPr lang="ar-SA" sz="2400" dirty="0">
                <a:latin typeface="Calibri" panose="020F0502020204030204" pitchFamily="34" charset="0"/>
                <a:ea typeface="Calibri" panose="020F0502020204030204" pitchFamily="34" charset="0"/>
                <a:cs typeface="Arial" panose="020B0604020202020204" pitchFamily="34" charset="0"/>
              </a:rPr>
              <a:t>الأنبار </a:t>
            </a:r>
            <a:r>
              <a:rPr lang="ar-SA" sz="2400" dirty="0" smtClean="0">
                <a:latin typeface="Calibri" panose="020F0502020204030204" pitchFamily="34" charset="0"/>
                <a:ea typeface="Calibri" panose="020F0502020204030204" pitchFamily="34" charset="0"/>
                <a:cs typeface="Arial" panose="020B0604020202020204" pitchFamily="34" charset="0"/>
              </a:rPr>
              <a:t>وجامعة </a:t>
            </a:r>
            <a:r>
              <a:rPr lang="ar-SA" sz="2400" dirty="0">
                <a:latin typeface="Calibri" panose="020F0502020204030204" pitchFamily="34" charset="0"/>
                <a:ea typeface="Calibri" panose="020F0502020204030204" pitchFamily="34" charset="0"/>
                <a:cs typeface="Arial" panose="020B0604020202020204" pitchFamily="34" charset="0"/>
              </a:rPr>
              <a:t>بغداد </a:t>
            </a:r>
            <a:r>
              <a:rPr lang="ar-SA" sz="2400" dirty="0" smtClean="0">
                <a:solidFill>
                  <a:srgbClr val="FF0000"/>
                </a:solidFill>
                <a:latin typeface="Calibri" panose="020F0502020204030204" pitchFamily="34" charset="0"/>
                <a:ea typeface="Calibri" panose="020F0502020204030204" pitchFamily="34" charset="0"/>
                <a:cs typeface="Arial" panose="020B0604020202020204" pitchFamily="34" charset="0"/>
              </a:rPr>
              <a:t>وجامعة </a:t>
            </a:r>
            <a:r>
              <a:rPr lang="ar-SA" sz="2400" dirty="0">
                <a:solidFill>
                  <a:srgbClr val="FF0000"/>
                </a:solidFill>
                <a:latin typeface="Calibri" panose="020F0502020204030204" pitchFamily="34" charset="0"/>
                <a:ea typeface="Calibri" panose="020F0502020204030204" pitchFamily="34" charset="0"/>
                <a:cs typeface="Arial" panose="020B0604020202020204" pitchFamily="34" charset="0"/>
              </a:rPr>
              <a:t>البصرة </a:t>
            </a:r>
            <a:r>
              <a:rPr lang="ar-SA" sz="2400" dirty="0" smtClean="0">
                <a:latin typeface="Calibri" panose="020F0502020204030204" pitchFamily="34" charset="0"/>
                <a:ea typeface="Calibri" panose="020F0502020204030204" pitchFamily="34" charset="0"/>
                <a:cs typeface="Arial" panose="020B0604020202020204" pitchFamily="34" charset="0"/>
              </a:rPr>
              <a:t>وجامعة </a:t>
            </a:r>
            <a:r>
              <a:rPr lang="ar-SA" sz="2400" dirty="0">
                <a:latin typeface="Calibri" panose="020F0502020204030204" pitchFamily="34" charset="0"/>
                <a:ea typeface="Calibri" panose="020F0502020204030204" pitchFamily="34" charset="0"/>
                <a:cs typeface="Arial" panose="020B0604020202020204" pitchFamily="34" charset="0"/>
              </a:rPr>
              <a:t>كربلاء </a:t>
            </a:r>
            <a:r>
              <a:rPr lang="ar-SA" sz="2400" dirty="0" smtClean="0">
                <a:latin typeface="Calibri" panose="020F0502020204030204" pitchFamily="34" charset="0"/>
                <a:ea typeface="Calibri" panose="020F0502020204030204" pitchFamily="34" charset="0"/>
                <a:cs typeface="Arial" panose="020B0604020202020204" pitchFamily="34" charset="0"/>
              </a:rPr>
              <a:t>وجامعة </a:t>
            </a:r>
            <a:r>
              <a:rPr lang="ar-SA" sz="2400" dirty="0">
                <a:latin typeface="Calibri" panose="020F0502020204030204" pitchFamily="34" charset="0"/>
                <a:ea typeface="Calibri" panose="020F0502020204030204" pitchFamily="34" charset="0"/>
                <a:cs typeface="Arial" panose="020B0604020202020204" pitchFamily="34" charset="0"/>
              </a:rPr>
              <a:t>الكوفة </a:t>
            </a:r>
            <a:r>
              <a:rPr lang="ar-SA" sz="2400" dirty="0" smtClean="0">
                <a:latin typeface="Calibri" panose="020F0502020204030204" pitchFamily="34" charset="0"/>
                <a:ea typeface="Calibri" panose="020F0502020204030204" pitchFamily="34" charset="0"/>
                <a:cs typeface="Arial" panose="020B0604020202020204" pitchFamily="34" charset="0"/>
              </a:rPr>
              <a:t>والجامعة </a:t>
            </a:r>
            <a:r>
              <a:rPr lang="ar-SA" sz="2400" dirty="0">
                <a:latin typeface="Calibri" panose="020F0502020204030204" pitchFamily="34" charset="0"/>
                <a:ea typeface="Calibri" panose="020F0502020204030204" pitchFamily="34" charset="0"/>
                <a:cs typeface="Arial" panose="020B0604020202020204" pitchFamily="34" charset="0"/>
              </a:rPr>
              <a:t>التقنية الوسطى </a:t>
            </a:r>
            <a:r>
              <a:rPr lang="ar-SA" sz="2400" dirty="0" smtClean="0">
                <a:latin typeface="Calibri" panose="020F0502020204030204" pitchFamily="34" charset="0"/>
                <a:ea typeface="Calibri" panose="020F0502020204030204" pitchFamily="34" charset="0"/>
                <a:cs typeface="Arial" panose="020B0604020202020204" pitchFamily="34" charset="0"/>
              </a:rPr>
              <a:t>وجامعة </a:t>
            </a:r>
            <a:r>
              <a:rPr lang="ar-SA" sz="2400" dirty="0">
                <a:latin typeface="Calibri" panose="020F0502020204030204" pitchFamily="34" charset="0"/>
                <a:ea typeface="Calibri" panose="020F0502020204030204" pitchFamily="34" charset="0"/>
                <a:cs typeface="Arial" panose="020B0604020202020204" pitchFamily="34" charset="0"/>
              </a:rPr>
              <a:t>الموصل </a:t>
            </a:r>
            <a:r>
              <a:rPr lang="ar-SA" sz="2400" dirty="0" smtClean="0">
                <a:latin typeface="Calibri" panose="020F0502020204030204" pitchFamily="34" charset="0"/>
                <a:ea typeface="Calibri" panose="020F0502020204030204" pitchFamily="34" charset="0"/>
                <a:cs typeface="Arial" panose="020B0604020202020204" pitchFamily="34" charset="0"/>
              </a:rPr>
              <a:t>والجامعة </a:t>
            </a:r>
            <a:r>
              <a:rPr lang="ar-SA" sz="2400" dirty="0">
                <a:latin typeface="Calibri" panose="020F0502020204030204" pitchFamily="34" charset="0"/>
                <a:ea typeface="Calibri" panose="020F0502020204030204" pitchFamily="34" charset="0"/>
                <a:cs typeface="Arial" panose="020B0604020202020204" pitchFamily="34" charset="0"/>
              </a:rPr>
              <a:t>المستنصرية .</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90219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04109" y="774402"/>
            <a:ext cx="9235439" cy="646331"/>
          </a:xfrm>
          <a:prstGeom prst="rect">
            <a:avLst/>
          </a:prstGeom>
        </p:spPr>
        <p:txBody>
          <a:bodyPr wrap="square">
            <a:spAutoFit/>
          </a:bodyPr>
          <a:lstStyle/>
          <a:p>
            <a:pPr algn="ctr"/>
            <a:r>
              <a:rPr lang="ar-SA" b="1" dirty="0">
                <a:latin typeface="Calibri" panose="020F0502020204030204" pitchFamily="34" charset="0"/>
                <a:ea typeface="Calibri" panose="020F0502020204030204" pitchFamily="34" charset="0"/>
                <a:cs typeface="Arial" panose="020B0604020202020204" pitchFamily="34" charset="0"/>
              </a:rPr>
              <a:t>تصنيف </a:t>
            </a:r>
            <a:r>
              <a:rPr lang="ar-SA" b="1" dirty="0" err="1">
                <a:latin typeface="Calibri" panose="020F0502020204030204" pitchFamily="34" charset="0"/>
                <a:ea typeface="Calibri" panose="020F0502020204030204" pitchFamily="34" charset="0"/>
                <a:cs typeface="Arial" panose="020B0604020202020204" pitchFamily="34" charset="0"/>
              </a:rPr>
              <a:t>كواكواريلي</a:t>
            </a:r>
            <a:r>
              <a:rPr lang="ar-SA" b="1" dirty="0">
                <a:latin typeface="Calibri" panose="020F0502020204030204" pitchFamily="34" charset="0"/>
                <a:ea typeface="Calibri" panose="020F0502020204030204" pitchFamily="34" charset="0"/>
                <a:cs typeface="Arial" panose="020B0604020202020204" pitchFamily="34" charset="0"/>
              </a:rPr>
              <a:t> </a:t>
            </a:r>
            <a:r>
              <a:rPr lang="ar-SA" b="1" dirty="0" err="1">
                <a:latin typeface="Calibri" panose="020F0502020204030204" pitchFamily="34" charset="0"/>
                <a:ea typeface="Calibri" panose="020F0502020204030204" pitchFamily="34" charset="0"/>
                <a:cs typeface="Arial" panose="020B0604020202020204" pitchFamily="34" charset="0"/>
              </a:rPr>
              <a:t>سيموندس</a:t>
            </a:r>
            <a:r>
              <a:rPr lang="en-US" b="1" dirty="0">
                <a:latin typeface="Calibri" panose="020F0502020204030204" pitchFamily="34" charset="0"/>
                <a:ea typeface="Calibri" panose="020F0502020204030204" pitchFamily="34" charset="0"/>
                <a:cs typeface="Arial" panose="020B0604020202020204" pitchFamily="34" charset="0"/>
              </a:rPr>
              <a:t> QS</a:t>
            </a:r>
            <a:r>
              <a:rPr lang="en-US" dirty="0">
                <a:latin typeface="Calibri" panose="020F0502020204030204" pitchFamily="34" charset="0"/>
                <a:ea typeface="Calibri" panose="020F0502020204030204" pitchFamily="34" charset="0"/>
                <a:cs typeface="Arial" panose="020B0604020202020204" pitchFamily="34" charset="0"/>
              </a:rPr>
              <a:t> </a:t>
            </a:r>
            <a:endParaRPr lang="en-US" dirty="0" smtClean="0">
              <a:latin typeface="Calibri" panose="020F0502020204030204" pitchFamily="34" charset="0"/>
              <a:ea typeface="Calibri" panose="020F0502020204030204" pitchFamily="34" charset="0"/>
              <a:cs typeface="Arial" panose="020B0604020202020204" pitchFamily="34" charset="0"/>
            </a:endParaRPr>
          </a:p>
          <a:p>
            <a:pPr algn="ctr"/>
            <a:r>
              <a:rPr lang="ar-SA" dirty="0" smtClean="0">
                <a:latin typeface="Calibri" panose="020F0502020204030204" pitchFamily="34" charset="0"/>
                <a:ea typeface="Calibri" panose="020F0502020204030204" pitchFamily="34" charset="0"/>
                <a:cs typeface="Arial" panose="020B0604020202020204" pitchFamily="34" charset="0"/>
              </a:rPr>
              <a:t>  </a:t>
            </a:r>
            <a:r>
              <a:rPr lang="en-US" b="1" dirty="0" err="1">
                <a:latin typeface="Calibri" panose="020F0502020204030204" pitchFamily="34" charset="0"/>
                <a:ea typeface="Calibri" panose="020F0502020204030204" pitchFamily="34" charset="0"/>
                <a:cs typeface="Arial" panose="020B0604020202020204" pitchFamily="34" charset="0"/>
              </a:rPr>
              <a:t>Quacquarelli</a:t>
            </a:r>
            <a:r>
              <a:rPr lang="en-US" b="1" dirty="0">
                <a:latin typeface="Calibri" panose="020F0502020204030204" pitchFamily="34" charset="0"/>
                <a:ea typeface="Calibri" panose="020F0502020204030204" pitchFamily="34" charset="0"/>
                <a:cs typeface="Arial" panose="020B0604020202020204" pitchFamily="34" charset="0"/>
              </a:rPr>
              <a:t> Symonds Limited</a:t>
            </a:r>
            <a:endParaRPr lang="ar-IQ" dirty="0"/>
          </a:p>
        </p:txBody>
      </p:sp>
      <p:pic>
        <p:nvPicPr>
          <p:cNvPr id="5" name="Picture 4" descr="تصنيف qs للجامعات 2024"/>
          <p:cNvPicPr/>
          <p:nvPr/>
        </p:nvPicPr>
        <p:blipFill>
          <a:blip r:embed="rId2">
            <a:extLst>
              <a:ext uri="{28A0092B-C50C-407E-A947-70E740481C1C}">
                <a14:useLocalDpi xmlns:a14="http://schemas.microsoft.com/office/drawing/2010/main" val="0"/>
              </a:ext>
            </a:extLst>
          </a:blip>
          <a:srcRect/>
          <a:stretch>
            <a:fillRect/>
          </a:stretch>
        </p:blipFill>
        <p:spPr bwMode="auto">
          <a:xfrm>
            <a:off x="1704109" y="1471353"/>
            <a:ext cx="9235439" cy="5386647"/>
          </a:xfrm>
          <a:prstGeom prst="rect">
            <a:avLst/>
          </a:prstGeom>
          <a:noFill/>
          <a:ln>
            <a:noFill/>
          </a:ln>
        </p:spPr>
      </p:pic>
    </p:spTree>
    <p:extLst>
      <p:ext uri="{BB962C8B-B14F-4D97-AF65-F5344CB8AC3E}">
        <p14:creationId xmlns:p14="http://schemas.microsoft.com/office/powerpoint/2010/main" val="3125835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9251" y="982327"/>
            <a:ext cx="8327728" cy="4491229"/>
          </a:xfrm>
          <a:prstGeom prst="rect">
            <a:avLst/>
          </a:prstGeom>
        </p:spPr>
        <p:txBody>
          <a:bodyPr wrap="square">
            <a:spAutoFit/>
          </a:bodyPr>
          <a:lstStyle/>
          <a:p>
            <a:pPr algn="r" rtl="1">
              <a:lnSpc>
                <a:spcPct val="107000"/>
              </a:lnSpc>
              <a:spcAft>
                <a:spcPts val="800"/>
              </a:spcAft>
            </a:pPr>
            <a:r>
              <a:rPr lang="ar-SA" dirty="0" smtClean="0">
                <a:latin typeface="Calibri" panose="020F0502020204030204" pitchFamily="34" charset="0"/>
                <a:ea typeface="Calibri" panose="020F0502020204030204" pitchFamily="34" charset="0"/>
                <a:cs typeface="Arial" panose="020B0604020202020204" pitchFamily="34" charset="0"/>
              </a:rPr>
              <a:t>مؤسسة</a:t>
            </a:r>
            <a:r>
              <a:rPr lang="en-US" dirty="0" smtClean="0">
                <a:latin typeface="Calibri" panose="020F0502020204030204" pitchFamily="34" charset="0"/>
                <a:ea typeface="Calibri" panose="020F0502020204030204" pitchFamily="34" charset="0"/>
                <a:cs typeface="Arial" panose="020B0604020202020204" pitchFamily="34" charset="0"/>
              </a:rPr>
              <a:t> </a:t>
            </a:r>
            <a:r>
              <a:rPr lang="en-US" dirty="0" err="1" smtClean="0">
                <a:latin typeface="Calibri" panose="020F0502020204030204" pitchFamily="34" charset="0"/>
                <a:ea typeface="Calibri" panose="020F0502020204030204" pitchFamily="34" charset="0"/>
                <a:cs typeface="Arial" panose="020B0604020202020204" pitchFamily="34" charset="0"/>
              </a:rPr>
              <a:t>Quacquarelli</a:t>
            </a:r>
            <a:r>
              <a:rPr lang="en-US" dirty="0" smtClean="0">
                <a:latin typeface="Calibri" panose="020F0502020204030204" pitchFamily="34" charset="0"/>
                <a:ea typeface="Calibri" panose="020F0502020204030204" pitchFamily="34" charset="0"/>
                <a:cs typeface="Arial" panose="020B0604020202020204" pitchFamily="34" charset="0"/>
              </a:rPr>
              <a:t> </a:t>
            </a:r>
            <a:r>
              <a:rPr lang="en-US" dirty="0">
                <a:latin typeface="Calibri" panose="020F0502020204030204" pitchFamily="34" charset="0"/>
                <a:ea typeface="Calibri" panose="020F0502020204030204" pitchFamily="34" charset="0"/>
                <a:cs typeface="Arial" panose="020B0604020202020204" pitchFamily="34" charset="0"/>
              </a:rPr>
              <a:t>Symonds </a:t>
            </a:r>
            <a:r>
              <a:rPr lang="en-US" dirty="0" smtClean="0">
                <a:latin typeface="Calibri" panose="020F0502020204030204" pitchFamily="34" charset="0"/>
                <a:ea typeface="Calibri" panose="020F0502020204030204" pitchFamily="34" charset="0"/>
                <a:cs typeface="Arial" panose="020B0604020202020204" pitchFamily="34" charset="0"/>
              </a:rPr>
              <a:t>Limited</a:t>
            </a:r>
            <a:r>
              <a:rPr lang="en-US" dirty="0">
                <a:latin typeface="Calibri" panose="020F0502020204030204" pitchFamily="34" charset="0"/>
                <a:ea typeface="Calibri" panose="020F0502020204030204" pitchFamily="34" charset="0"/>
                <a:cs typeface="Arial" panose="020B0604020202020204" pitchFamily="34" charset="0"/>
              </a:rPr>
              <a:t> : (QS</a:t>
            </a:r>
            <a:r>
              <a:rPr lang="en-US" dirty="0" smtClean="0">
                <a:latin typeface="Calibri" panose="020F0502020204030204" pitchFamily="34" charset="0"/>
                <a:ea typeface="Calibri" panose="020F0502020204030204" pitchFamily="34" charset="0"/>
                <a:cs typeface="Arial" panose="020B0604020202020204" pitchFamily="34" charset="0"/>
              </a:rPr>
              <a:t>)</a:t>
            </a:r>
            <a:endParaRPr lang="ar-SA" dirty="0" smtClean="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endParaRPr lang="en-US" dirty="0" smtClean="0">
              <a:latin typeface="Calibri" panose="020F0502020204030204" pitchFamily="34" charset="0"/>
              <a:ea typeface="Calibri" panose="020F0502020204030204" pitchFamily="34" charset="0"/>
              <a:cs typeface="Arial" panose="020B0604020202020204" pitchFamily="34" charset="0"/>
            </a:endParaRPr>
          </a:p>
          <a:p>
            <a:pPr marL="285750" indent="-285750" algn="r" rtl="1">
              <a:buFontTx/>
              <a:buChar char="-"/>
            </a:pPr>
            <a:endParaRPr lang="ar-SA" dirty="0" smtClean="0"/>
          </a:p>
          <a:p>
            <a:pPr marL="285750" indent="-285750" algn="r" rtl="1">
              <a:buFontTx/>
              <a:buChar char="-"/>
            </a:pPr>
            <a:endParaRPr lang="ar-SA" dirty="0"/>
          </a:p>
          <a:p>
            <a:pPr marL="285750" indent="-285750" algn="r" rtl="1">
              <a:buFontTx/>
              <a:buChar char="-"/>
            </a:pPr>
            <a:endParaRPr lang="ar-SA" dirty="0" smtClean="0"/>
          </a:p>
          <a:p>
            <a:pPr marL="285750" indent="-285750" algn="r" rtl="1">
              <a:buFontTx/>
              <a:buChar char="-"/>
            </a:pPr>
            <a:endParaRPr lang="ar-SA" dirty="0"/>
          </a:p>
          <a:p>
            <a:pPr marL="285750" indent="-285750" algn="r" rtl="1">
              <a:buFontTx/>
              <a:buChar char="-"/>
            </a:pPr>
            <a:r>
              <a:rPr lang="ar-SA" dirty="0"/>
              <a:t>مؤسسة غير ربحية مقرها الرئيسي لندن ولها فروع منتشرة حول العالم حيث تأسست عام 1990 وبدأت عملها كمصنِف منذ العام 2004 تصنف وهو تصنيف سنوي لأفضل 1400 جامعة في </a:t>
            </a:r>
            <a:r>
              <a:rPr lang="ar-SA" dirty="0" smtClean="0"/>
              <a:t>العالم</a:t>
            </a:r>
          </a:p>
          <a:p>
            <a:pPr marL="285750" indent="-285750" algn="r" rtl="1">
              <a:buFontTx/>
              <a:buChar char="-"/>
            </a:pPr>
            <a:r>
              <a:rPr lang="ar-SA" dirty="0" smtClean="0"/>
              <a:t>يهدف </a:t>
            </a:r>
            <a:r>
              <a:rPr lang="ar-SA" dirty="0"/>
              <a:t>تصنيف </a:t>
            </a:r>
            <a:r>
              <a:rPr lang="en-US" dirty="0"/>
              <a:t>QS  </a:t>
            </a:r>
            <a:r>
              <a:rPr lang="ar-SA" dirty="0"/>
              <a:t>العلمي للجامعات الى </a:t>
            </a:r>
            <a:r>
              <a:rPr lang="ar-SA" dirty="0">
                <a:solidFill>
                  <a:srgbClr val="C00000"/>
                </a:solidFill>
              </a:rPr>
              <a:t>تحديد الجامعات </a:t>
            </a:r>
            <a:r>
              <a:rPr lang="ar-SA" dirty="0"/>
              <a:t>ذات المستويات التي ترقى </a:t>
            </a:r>
            <a:r>
              <a:rPr lang="ar-SA" dirty="0">
                <a:solidFill>
                  <a:srgbClr val="C00000"/>
                </a:solidFill>
              </a:rPr>
              <a:t>من خلال أدائها الوطني ورسالتها المحلية في مجتمعاتها </a:t>
            </a:r>
            <a:r>
              <a:rPr lang="ar-SA" dirty="0"/>
              <a:t>الى بلوغ مستوى عالمي ومقارنتها وتحديد مرتبتها ضمن أرقى الجامعات العالمية.</a:t>
            </a:r>
          </a:p>
          <a:p>
            <a:pPr marL="285750" indent="-285750" algn="r" rtl="1">
              <a:buFontTx/>
              <a:buChar char="-"/>
            </a:pPr>
            <a:endParaRPr lang="ar-SA" dirty="0"/>
          </a:p>
          <a:p>
            <a:pPr marL="285750" indent="-285750" algn="r" rtl="1">
              <a:buFontTx/>
              <a:buChar char="-"/>
            </a:pPr>
            <a:r>
              <a:rPr lang="ar-SA" dirty="0" smtClean="0"/>
              <a:t>واحتلت </a:t>
            </a:r>
            <a:r>
              <a:rPr lang="ar-SA" dirty="0"/>
              <a:t>جامعة </a:t>
            </a:r>
            <a:r>
              <a:rPr lang="ar-SA" dirty="0">
                <a:solidFill>
                  <a:srgbClr val="C00000"/>
                </a:solidFill>
              </a:rPr>
              <a:t>هارفارد</a:t>
            </a:r>
            <a:r>
              <a:rPr lang="ar-SA" dirty="0"/>
              <a:t> المركز الاول للخمس السنوات الاولى واستحوذت </a:t>
            </a:r>
            <a:r>
              <a:rPr lang="ar-SA" dirty="0">
                <a:solidFill>
                  <a:srgbClr val="C00000"/>
                </a:solidFill>
              </a:rPr>
              <a:t>الجامعات الامريكية والبريطانية</a:t>
            </a:r>
            <a:r>
              <a:rPr lang="ar-SA" dirty="0"/>
              <a:t> على المراكز العشرة الاولى في القائمة</a:t>
            </a:r>
            <a:r>
              <a:rPr lang="ar-SA" dirty="0" smtClean="0"/>
              <a:t>.</a:t>
            </a:r>
            <a:endParaRPr lang="en-US" dirty="0"/>
          </a:p>
        </p:txBody>
      </p:sp>
      <p:pic>
        <p:nvPicPr>
          <p:cNvPr id="2" name="Picture 1"/>
          <p:cNvPicPr>
            <a:picLocks noChangeAspect="1"/>
          </p:cNvPicPr>
          <p:nvPr/>
        </p:nvPicPr>
        <p:blipFill>
          <a:blip r:embed="rId2"/>
          <a:stretch>
            <a:fillRect/>
          </a:stretch>
        </p:blipFill>
        <p:spPr>
          <a:xfrm>
            <a:off x="1978428" y="990640"/>
            <a:ext cx="5012575" cy="1979854"/>
          </a:xfrm>
          <a:prstGeom prst="rect">
            <a:avLst/>
          </a:prstGeom>
        </p:spPr>
      </p:pic>
    </p:spTree>
    <p:extLst>
      <p:ext uri="{BB962C8B-B14F-4D97-AF65-F5344CB8AC3E}">
        <p14:creationId xmlns:p14="http://schemas.microsoft.com/office/powerpoint/2010/main" val="1157051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880559" y="353683"/>
            <a:ext cx="10118784" cy="6262777"/>
          </a:xfrm>
          <a:prstGeom prst="rect">
            <a:avLst/>
          </a:prstGeom>
        </p:spPr>
      </p:pic>
    </p:spTree>
    <p:extLst>
      <p:ext uri="{BB962C8B-B14F-4D97-AF65-F5344CB8AC3E}">
        <p14:creationId xmlns:p14="http://schemas.microsoft.com/office/powerpoint/2010/main" val="1237274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73184" y="499008"/>
            <a:ext cx="8847513" cy="5262979"/>
          </a:xfrm>
          <a:prstGeom prst="rect">
            <a:avLst/>
          </a:prstGeom>
        </p:spPr>
        <p:txBody>
          <a:bodyPr wrap="square">
            <a:spAutoFit/>
          </a:bodyPr>
          <a:lstStyle/>
          <a:p>
            <a:pPr algn="r" rtl="1"/>
            <a:r>
              <a:rPr lang="ar-IQ" sz="2400" dirty="0" smtClean="0">
                <a:solidFill>
                  <a:srgbClr val="222222"/>
                </a:solidFill>
                <a:latin typeface="Verdana" panose="020B0604030504040204" pitchFamily="34" charset="0"/>
                <a:ea typeface="Verdana" panose="020B0604030504040204" pitchFamily="34" charset="0"/>
              </a:rPr>
              <a:t>أفضل </a:t>
            </a:r>
            <a:r>
              <a:rPr lang="ar-IQ" sz="2400" dirty="0">
                <a:solidFill>
                  <a:srgbClr val="222222"/>
                </a:solidFill>
                <a:latin typeface="Verdana" panose="020B0604030504040204" pitchFamily="34" charset="0"/>
                <a:ea typeface="Verdana" panose="020B0604030504040204" pitchFamily="34" charset="0"/>
              </a:rPr>
              <a:t>10 جامعات عالميًا وفقاً </a:t>
            </a:r>
            <a:r>
              <a:rPr lang="ar-IQ" sz="2400" b="1" u="sng" dirty="0">
                <a:solidFill>
                  <a:srgbClr val="222222"/>
                </a:solidFill>
                <a:latin typeface="Verdana" panose="020B0604030504040204" pitchFamily="34" charset="0"/>
                <a:ea typeface="Verdana" panose="020B0604030504040204" pitchFamily="34" charset="0"/>
                <a:hlinkClick r:id="rId2"/>
              </a:rPr>
              <a:t>لتصنيف </a:t>
            </a:r>
            <a:r>
              <a:rPr lang="en-US" sz="2400" b="1" u="sng" dirty="0">
                <a:solidFill>
                  <a:srgbClr val="222222"/>
                </a:solidFill>
                <a:latin typeface="Verdana" panose="020B0604030504040204" pitchFamily="34" charset="0"/>
                <a:ea typeface="Verdana" panose="020B0604030504040204" pitchFamily="34" charset="0"/>
                <a:hlinkClick r:id="rId2"/>
              </a:rPr>
              <a:t>QS</a:t>
            </a:r>
            <a:r>
              <a:rPr lang="en-US" sz="2400" dirty="0">
                <a:solidFill>
                  <a:srgbClr val="222222"/>
                </a:solidFill>
                <a:latin typeface="Verdana" panose="020B0604030504040204" pitchFamily="34" charset="0"/>
                <a:ea typeface="Verdana" panose="020B0604030504040204" pitchFamily="34" charset="0"/>
              </a:rPr>
              <a:t> </a:t>
            </a:r>
            <a:r>
              <a:rPr lang="ar-IQ" sz="2400" dirty="0">
                <a:solidFill>
                  <a:srgbClr val="222222"/>
                </a:solidFill>
                <a:latin typeface="Verdana" panose="020B0604030504040204" pitchFamily="34" charset="0"/>
                <a:ea typeface="Verdana" panose="020B0604030504040204" pitchFamily="34" charset="0"/>
              </a:rPr>
              <a:t>في عام 2023 كما يلي: –</a:t>
            </a:r>
          </a:p>
          <a:p>
            <a:pPr algn="r" rtl="1">
              <a:buFont typeface="Arial" panose="020B0604020202020204" pitchFamily="34" charset="0"/>
              <a:buChar char="•"/>
            </a:pPr>
            <a:r>
              <a:rPr lang="ar-IQ" sz="2400" dirty="0">
                <a:solidFill>
                  <a:srgbClr val="222222"/>
                </a:solidFill>
                <a:latin typeface="Verdana" panose="020B0604030504040204" pitchFamily="34" charset="0"/>
                <a:ea typeface="Verdana" panose="020B0604030504040204" pitchFamily="34" charset="0"/>
              </a:rPr>
              <a:t>معهد ماساتشوستس </a:t>
            </a:r>
            <a:r>
              <a:rPr lang="ar-IQ" sz="2400" dirty="0" smtClean="0">
                <a:solidFill>
                  <a:srgbClr val="222222"/>
                </a:solidFill>
                <a:latin typeface="Verdana" panose="020B0604030504040204" pitchFamily="34" charset="0"/>
                <a:ea typeface="Verdana" panose="020B0604030504040204" pitchFamily="34" charset="0"/>
              </a:rPr>
              <a:t>للتكنولوجيا</a:t>
            </a:r>
            <a:r>
              <a:rPr lang="en-US" sz="2400" dirty="0" smtClean="0">
                <a:solidFill>
                  <a:srgbClr val="222222"/>
                </a:solidFill>
                <a:latin typeface="Verdana" panose="020B0604030504040204" pitchFamily="34" charset="0"/>
                <a:ea typeface="Verdana" panose="020B0604030504040204" pitchFamily="34" charset="0"/>
              </a:rPr>
              <a:t>MIT</a:t>
            </a:r>
            <a:r>
              <a:rPr lang="en-US" sz="2400" dirty="0">
                <a:solidFill>
                  <a:srgbClr val="222222"/>
                </a:solidFill>
                <a:latin typeface="Verdana" panose="020B0604030504040204" pitchFamily="34" charset="0"/>
                <a:ea typeface="Verdana" panose="020B0604030504040204" pitchFamily="34" charset="0"/>
              </a:rPr>
              <a:t> </a:t>
            </a:r>
            <a:r>
              <a:rPr lang="en-US" sz="2400" dirty="0" smtClean="0">
                <a:solidFill>
                  <a:srgbClr val="222222"/>
                </a:solidFill>
                <a:latin typeface="Verdana" panose="020B0604030504040204" pitchFamily="34" charset="0"/>
                <a:ea typeface="Verdana" panose="020B0604030504040204" pitchFamily="34" charset="0"/>
              </a:rPr>
              <a:t>.</a:t>
            </a:r>
            <a:endParaRPr lang="en-US" sz="2400" dirty="0">
              <a:solidFill>
                <a:srgbClr val="222222"/>
              </a:solidFill>
              <a:latin typeface="Verdana" panose="020B0604030504040204" pitchFamily="34" charset="0"/>
              <a:ea typeface="Verdana" panose="020B0604030504040204" pitchFamily="34" charset="0"/>
            </a:endParaRPr>
          </a:p>
          <a:p>
            <a:pPr algn="r" rtl="1">
              <a:buFont typeface="Arial" panose="020B0604020202020204" pitchFamily="34" charset="0"/>
              <a:buChar char="•"/>
            </a:pPr>
            <a:r>
              <a:rPr lang="ar-IQ" sz="2400" dirty="0">
                <a:solidFill>
                  <a:srgbClr val="222222"/>
                </a:solidFill>
                <a:latin typeface="Verdana" panose="020B0604030504040204" pitchFamily="34" charset="0"/>
                <a:ea typeface="Verdana" panose="020B0604030504040204" pitchFamily="34" charset="0"/>
              </a:rPr>
              <a:t>جامعة ستانفورد.</a:t>
            </a:r>
          </a:p>
          <a:p>
            <a:pPr algn="r" rtl="1">
              <a:buFont typeface="Arial" panose="020B0604020202020204" pitchFamily="34" charset="0"/>
              <a:buChar char="•"/>
            </a:pPr>
            <a:r>
              <a:rPr lang="ar-IQ" sz="2400" dirty="0">
                <a:solidFill>
                  <a:srgbClr val="222222"/>
                </a:solidFill>
                <a:latin typeface="Verdana" panose="020B0604030504040204" pitchFamily="34" charset="0"/>
                <a:ea typeface="Verdana" panose="020B0604030504040204" pitchFamily="34" charset="0"/>
              </a:rPr>
              <a:t>جامعة هارفارد.</a:t>
            </a:r>
          </a:p>
          <a:p>
            <a:pPr algn="r" rtl="1">
              <a:buFont typeface="Arial" panose="020B0604020202020204" pitchFamily="34" charset="0"/>
              <a:buChar char="•"/>
            </a:pPr>
            <a:r>
              <a:rPr lang="ar-IQ" sz="2400" dirty="0">
                <a:solidFill>
                  <a:srgbClr val="222222"/>
                </a:solidFill>
                <a:latin typeface="Verdana" panose="020B0604030504040204" pitchFamily="34" charset="0"/>
                <a:ea typeface="Verdana" panose="020B0604030504040204" pitchFamily="34" charset="0"/>
              </a:rPr>
              <a:t>معهد كاليفورنيا للتكنولوجيا (</a:t>
            </a:r>
            <a:r>
              <a:rPr lang="en-US" sz="2400" dirty="0" smtClean="0">
                <a:solidFill>
                  <a:srgbClr val="222222"/>
                </a:solidFill>
                <a:latin typeface="Verdana" panose="020B0604030504040204" pitchFamily="34" charset="0"/>
                <a:ea typeface="Verdana" panose="020B0604030504040204" pitchFamily="34" charset="0"/>
              </a:rPr>
              <a:t>Caltech</a:t>
            </a:r>
          </a:p>
          <a:p>
            <a:pPr algn="r" rtl="1">
              <a:buFont typeface="Arial" panose="020B0604020202020204" pitchFamily="34" charset="0"/>
              <a:buChar char="•"/>
            </a:pPr>
            <a:r>
              <a:rPr lang="en-US" sz="2400" dirty="0" smtClean="0">
                <a:solidFill>
                  <a:srgbClr val="222222"/>
                </a:solidFill>
                <a:latin typeface="Verdana" panose="020B0604030504040204" pitchFamily="34" charset="0"/>
                <a:ea typeface="Verdana" panose="020B0604030504040204" pitchFamily="34" charset="0"/>
              </a:rPr>
              <a:t> </a:t>
            </a:r>
            <a:r>
              <a:rPr lang="ar-IQ" sz="2400" dirty="0" smtClean="0">
                <a:solidFill>
                  <a:srgbClr val="222222"/>
                </a:solidFill>
                <a:latin typeface="Verdana" panose="020B0604030504040204" pitchFamily="34" charset="0"/>
                <a:ea typeface="Verdana" panose="020B0604030504040204" pitchFamily="34" charset="0"/>
              </a:rPr>
              <a:t>جامعة </a:t>
            </a:r>
            <a:r>
              <a:rPr lang="ar-IQ" sz="2400" dirty="0">
                <a:solidFill>
                  <a:srgbClr val="222222"/>
                </a:solidFill>
                <a:latin typeface="Verdana" panose="020B0604030504040204" pitchFamily="34" charset="0"/>
                <a:ea typeface="Verdana" panose="020B0604030504040204" pitchFamily="34" charset="0"/>
              </a:rPr>
              <a:t>أكسفورد.</a:t>
            </a:r>
          </a:p>
          <a:p>
            <a:pPr algn="r" rtl="1">
              <a:buFont typeface="Arial" panose="020B0604020202020204" pitchFamily="34" charset="0"/>
              <a:buChar char="•"/>
            </a:pPr>
            <a:r>
              <a:rPr lang="ar-IQ" sz="2400" dirty="0">
                <a:solidFill>
                  <a:srgbClr val="222222"/>
                </a:solidFill>
                <a:latin typeface="Verdana" panose="020B0604030504040204" pitchFamily="34" charset="0"/>
                <a:ea typeface="Verdana" panose="020B0604030504040204" pitchFamily="34" charset="0"/>
              </a:rPr>
              <a:t>المعهد الفيدرالي السويسري للتكنولوجيا.</a:t>
            </a:r>
          </a:p>
          <a:p>
            <a:pPr algn="r" rtl="1">
              <a:buFont typeface="Arial" panose="020B0604020202020204" pitchFamily="34" charset="0"/>
              <a:buChar char="•"/>
            </a:pPr>
            <a:r>
              <a:rPr lang="ar-IQ" sz="2400" dirty="0">
                <a:solidFill>
                  <a:srgbClr val="222222"/>
                </a:solidFill>
                <a:latin typeface="Verdana" panose="020B0604030504040204" pitchFamily="34" charset="0"/>
                <a:ea typeface="Verdana" panose="020B0604030504040204" pitchFamily="34" charset="0"/>
              </a:rPr>
              <a:t>جامعة كامبريدج.</a:t>
            </a:r>
          </a:p>
          <a:p>
            <a:pPr algn="r" rtl="1">
              <a:buFont typeface="Arial" panose="020B0604020202020204" pitchFamily="34" charset="0"/>
              <a:buChar char="•"/>
            </a:pPr>
            <a:r>
              <a:rPr lang="ar-IQ" sz="2400" dirty="0">
                <a:solidFill>
                  <a:srgbClr val="222222"/>
                </a:solidFill>
                <a:latin typeface="Verdana" panose="020B0604030504040204" pitchFamily="34" charset="0"/>
                <a:ea typeface="Verdana" panose="020B0604030504040204" pitchFamily="34" charset="0"/>
              </a:rPr>
              <a:t>جامعة لندن الامبريالية.</a:t>
            </a:r>
          </a:p>
          <a:p>
            <a:pPr algn="r" rtl="1">
              <a:buFont typeface="Arial" panose="020B0604020202020204" pitchFamily="34" charset="0"/>
              <a:buChar char="•"/>
            </a:pPr>
            <a:r>
              <a:rPr lang="ar-IQ" sz="2400" dirty="0">
                <a:solidFill>
                  <a:srgbClr val="222222"/>
                </a:solidFill>
                <a:latin typeface="Verdana" panose="020B0604030504040204" pitchFamily="34" charset="0"/>
                <a:ea typeface="Verdana" panose="020B0604030504040204" pitchFamily="34" charset="0"/>
              </a:rPr>
              <a:t>جامعة شيكاغو.</a:t>
            </a:r>
          </a:p>
          <a:p>
            <a:pPr algn="r" rtl="1">
              <a:buFont typeface="Arial" panose="020B0604020202020204" pitchFamily="34" charset="0"/>
              <a:buChar char="•"/>
            </a:pPr>
            <a:r>
              <a:rPr lang="ar-IQ" sz="2400" dirty="0">
                <a:solidFill>
                  <a:srgbClr val="222222"/>
                </a:solidFill>
                <a:latin typeface="Verdana" panose="020B0604030504040204" pitchFamily="34" charset="0"/>
                <a:ea typeface="Verdana" panose="020B0604030504040204" pitchFamily="34" charset="0"/>
              </a:rPr>
              <a:t>جامعة </a:t>
            </a:r>
            <a:r>
              <a:rPr lang="en-US" sz="2400" dirty="0">
                <a:solidFill>
                  <a:srgbClr val="222222"/>
                </a:solidFill>
                <a:latin typeface="Verdana" panose="020B0604030504040204" pitchFamily="34" charset="0"/>
                <a:ea typeface="Verdana" panose="020B0604030504040204" pitchFamily="34" charset="0"/>
              </a:rPr>
              <a:t>UCL </a:t>
            </a:r>
            <a:r>
              <a:rPr lang="ar-IQ" sz="2400" dirty="0">
                <a:solidFill>
                  <a:srgbClr val="222222"/>
                </a:solidFill>
                <a:latin typeface="Verdana" panose="020B0604030504040204" pitchFamily="34" charset="0"/>
                <a:ea typeface="Verdana" panose="020B0604030504040204" pitchFamily="34" charset="0"/>
              </a:rPr>
              <a:t>لندن.</a:t>
            </a:r>
          </a:p>
          <a:p>
            <a:pPr algn="r" rtl="1"/>
            <a:r>
              <a:rPr lang="ar-IQ" sz="2400" dirty="0"/>
              <a:t/>
            </a:r>
            <a:br>
              <a:rPr lang="ar-IQ" sz="2400" dirty="0"/>
            </a:br>
            <a:endParaRPr lang="ar-IQ" sz="2400" dirty="0"/>
          </a:p>
        </p:txBody>
      </p:sp>
    </p:spTree>
    <p:extLst>
      <p:ext uri="{BB962C8B-B14F-4D97-AF65-F5344CB8AC3E}">
        <p14:creationId xmlns:p14="http://schemas.microsoft.com/office/powerpoint/2010/main" val="3521515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4910" y="528449"/>
            <a:ext cx="10158915" cy="6001643"/>
          </a:xfrm>
          <a:prstGeom prst="rect">
            <a:avLst/>
          </a:prstGeom>
        </p:spPr>
        <p:txBody>
          <a:bodyPr wrap="square">
            <a:spAutoFit/>
          </a:bodyPr>
          <a:lstStyle/>
          <a:p>
            <a:pPr algn="r" rtl="1"/>
            <a:r>
              <a:rPr lang="ar-IQ" sz="3200" dirty="0"/>
              <a:t>-اهم التصنيفات العالمية للجامعات والكليات وشملت </a:t>
            </a:r>
            <a:r>
              <a:rPr lang="en-US" sz="3200" dirty="0">
                <a:solidFill>
                  <a:srgbClr val="FF0000"/>
                </a:solidFill>
              </a:rPr>
              <a:t>ARWU ,THE ,QS </a:t>
            </a:r>
            <a:r>
              <a:rPr lang="en-US" sz="3200" dirty="0" smtClean="0">
                <a:solidFill>
                  <a:srgbClr val="FF0000"/>
                </a:solidFill>
              </a:rPr>
              <a:t>,Webometrics</a:t>
            </a:r>
            <a:endParaRPr lang="en-US" sz="3200" dirty="0">
              <a:solidFill>
                <a:srgbClr val="FF0000"/>
              </a:solidFill>
            </a:endParaRPr>
          </a:p>
          <a:p>
            <a:pPr algn="r" rtl="1"/>
            <a:r>
              <a:rPr lang="en-US" sz="3200" dirty="0"/>
              <a:t> </a:t>
            </a:r>
            <a:r>
              <a:rPr lang="en-US" sz="3200" dirty="0" smtClean="0"/>
              <a:t>-</a:t>
            </a:r>
            <a:r>
              <a:rPr lang="ar-IQ" sz="3200" dirty="0" smtClean="0"/>
              <a:t>المعايير والاحصائيات  والاستبيانات </a:t>
            </a:r>
            <a:r>
              <a:rPr lang="ar-IQ" sz="3200" dirty="0"/>
              <a:t>التي تقوم على أساسها التصنيفات العالمية</a:t>
            </a:r>
            <a:r>
              <a:rPr lang="ar-IQ" sz="3200" dirty="0" smtClean="0"/>
              <a:t>.</a:t>
            </a:r>
          </a:p>
          <a:p>
            <a:pPr algn="r" rtl="1"/>
            <a:endParaRPr lang="ar-IQ" sz="3200" dirty="0" smtClean="0"/>
          </a:p>
          <a:p>
            <a:pPr algn="r" rtl="1"/>
            <a:endParaRPr lang="ar-IQ" sz="3200" dirty="0"/>
          </a:p>
          <a:p>
            <a:pPr algn="r" rtl="1"/>
            <a:r>
              <a:rPr lang="ar-IQ" sz="3200" dirty="0"/>
              <a:t>-ترتيب الجامعات العالمية في التصنيفات .</a:t>
            </a:r>
          </a:p>
          <a:p>
            <a:pPr algn="r" rtl="1"/>
            <a:r>
              <a:rPr lang="ar-IQ" sz="3200" dirty="0" smtClean="0"/>
              <a:t>-الجامعات العراقية بين الواقع والطموح </a:t>
            </a:r>
            <a:r>
              <a:rPr lang="ar-IQ" sz="3200" dirty="0"/>
              <a:t>في هذه التصنيفات</a:t>
            </a:r>
            <a:r>
              <a:rPr lang="ar-IQ" sz="3200" dirty="0" smtClean="0"/>
              <a:t>؟</a:t>
            </a:r>
          </a:p>
          <a:p>
            <a:pPr algn="r" rtl="1"/>
            <a:endParaRPr lang="ar-IQ" sz="3200" dirty="0" smtClean="0"/>
          </a:p>
          <a:p>
            <a:pPr algn="r" rtl="1"/>
            <a:endParaRPr lang="ar-IQ" sz="3200" dirty="0"/>
          </a:p>
          <a:p>
            <a:pPr algn="r" rtl="1"/>
            <a:endParaRPr lang="ar-IQ" sz="3200" dirty="0" smtClean="0"/>
          </a:p>
          <a:p>
            <a:pPr algn="r" rtl="1"/>
            <a:endParaRPr lang="ar-IQ" sz="3200" dirty="0"/>
          </a:p>
        </p:txBody>
      </p:sp>
      <p:pic>
        <p:nvPicPr>
          <p:cNvPr id="5" name="Picture 4" descr="برنامج تصميم وإنشاء استبيان الكتروني مجاناً - بُرس لاين"/>
          <p:cNvPicPr/>
          <p:nvPr/>
        </p:nvPicPr>
        <p:blipFill>
          <a:blip r:embed="rId2">
            <a:extLst>
              <a:ext uri="{28A0092B-C50C-407E-A947-70E740481C1C}">
                <a14:useLocalDpi xmlns:a14="http://schemas.microsoft.com/office/drawing/2010/main" val="0"/>
              </a:ext>
            </a:extLst>
          </a:blip>
          <a:srcRect/>
          <a:stretch>
            <a:fillRect/>
          </a:stretch>
        </p:blipFill>
        <p:spPr bwMode="auto">
          <a:xfrm>
            <a:off x="2608977" y="2320102"/>
            <a:ext cx="1979801" cy="1455389"/>
          </a:xfrm>
          <a:prstGeom prst="rect">
            <a:avLst/>
          </a:prstGeom>
          <a:noFill/>
          <a:ln>
            <a:noFill/>
          </a:ln>
        </p:spPr>
      </p:pic>
    </p:spTree>
    <p:extLst>
      <p:ext uri="{BB962C8B-B14F-4D97-AF65-F5344CB8AC3E}">
        <p14:creationId xmlns:p14="http://schemas.microsoft.com/office/powerpoint/2010/main" val="3742912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09636" y="1260515"/>
            <a:ext cx="9113177" cy="655244"/>
          </a:xfrm>
          <a:prstGeom prst="rect">
            <a:avLst/>
          </a:prstGeom>
        </p:spPr>
        <p:txBody>
          <a:bodyPr wrap="square">
            <a:spAutoFit/>
          </a:bodyPr>
          <a:lstStyle/>
          <a:p>
            <a:pPr algn="ctr" rtl="1">
              <a:lnSpc>
                <a:spcPct val="107000"/>
              </a:lnSpc>
              <a:spcAft>
                <a:spcPts val="800"/>
              </a:spcAft>
            </a:pPr>
            <a:r>
              <a:rPr lang="ar-SA" sz="3600" b="1" dirty="0">
                <a:latin typeface="Calibri" panose="020F0502020204030204" pitchFamily="34" charset="0"/>
                <a:ea typeface="Calibri" panose="020F0502020204030204" pitchFamily="34" charset="0"/>
                <a:cs typeface="Arial" panose="020B0604020202020204" pitchFamily="34" charset="0"/>
              </a:rPr>
              <a:t>تصنيف </a:t>
            </a:r>
            <a:r>
              <a:rPr lang="ar-SA" sz="3600" b="1" dirty="0" err="1">
                <a:latin typeface="Calibri" panose="020F0502020204030204" pitchFamily="34" charset="0"/>
                <a:ea typeface="Calibri" panose="020F0502020204030204" pitchFamily="34" charset="0"/>
                <a:cs typeface="Arial" panose="020B0604020202020204" pitchFamily="34" charset="0"/>
              </a:rPr>
              <a:t>الويبومتركس</a:t>
            </a:r>
            <a:r>
              <a:rPr lang="ar-SA" sz="3600" b="1" dirty="0">
                <a:latin typeface="Calibri" panose="020F0502020204030204" pitchFamily="34" charset="0"/>
                <a:ea typeface="Calibri" panose="020F0502020204030204" pitchFamily="34" charset="0"/>
                <a:cs typeface="Arial" panose="020B0604020202020204" pitchFamily="34" charset="0"/>
              </a:rPr>
              <a:t> </a:t>
            </a:r>
            <a:r>
              <a:rPr lang="en-US" sz="3600" b="1" dirty="0">
                <a:latin typeface="Calibri" panose="020F0502020204030204" pitchFamily="34" charset="0"/>
                <a:ea typeface="Calibri" panose="020F0502020204030204" pitchFamily="34" charset="0"/>
                <a:cs typeface="Arial" panose="020B0604020202020204" pitchFamily="34" charset="0"/>
              </a:rPr>
              <a:t>Webometrics</a:t>
            </a:r>
            <a:endParaRPr lang="en-US" sz="3600" dirty="0">
              <a:latin typeface="Calibri" panose="020F0502020204030204" pitchFamily="34" charset="0"/>
              <a:ea typeface="Calibri" panose="020F0502020204030204" pitchFamily="34" charset="0"/>
              <a:cs typeface="Arial" panose="020B0604020202020204" pitchFamily="34" charset="0"/>
            </a:endParaRPr>
          </a:p>
        </p:txBody>
      </p:sp>
      <p:pic>
        <p:nvPicPr>
          <p:cNvPr id="7" name="Picture 6" descr="undefine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9636" y="1945639"/>
            <a:ext cx="9113177" cy="4116113"/>
          </a:xfrm>
          <a:prstGeom prst="rect">
            <a:avLst/>
          </a:prstGeom>
          <a:noFill/>
          <a:ln>
            <a:noFill/>
          </a:ln>
        </p:spPr>
      </p:pic>
    </p:spTree>
    <p:extLst>
      <p:ext uri="{BB962C8B-B14F-4D97-AF65-F5344CB8AC3E}">
        <p14:creationId xmlns:p14="http://schemas.microsoft.com/office/powerpoint/2010/main" val="3414061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26219" y="1252346"/>
            <a:ext cx="9616610" cy="2602636"/>
          </a:xfrm>
          <a:prstGeom prst="rect">
            <a:avLst/>
          </a:prstGeom>
        </p:spPr>
        <p:txBody>
          <a:bodyPr wrap="square">
            <a:spAutoFit/>
          </a:bodyPr>
          <a:lstStyle/>
          <a:p>
            <a:pPr algn="r" rtl="1">
              <a:lnSpc>
                <a:spcPct val="107000"/>
              </a:lnSpc>
              <a:spcAft>
                <a:spcPts val="800"/>
              </a:spcAft>
            </a:pPr>
            <a:r>
              <a:rPr lang="ar-SA" sz="2800" dirty="0" smtClean="0">
                <a:latin typeface="Calibri" panose="020F0502020204030204" pitchFamily="34" charset="0"/>
                <a:ea typeface="Calibri" panose="020F0502020204030204" pitchFamily="34" charset="0"/>
                <a:cs typeface="Arial" panose="020B0604020202020204" pitchFamily="34" charset="0"/>
              </a:rPr>
              <a:t>-يقوم </a:t>
            </a:r>
            <a:r>
              <a:rPr lang="ar-SA" sz="2800" dirty="0">
                <a:latin typeface="Calibri" panose="020F0502020204030204" pitchFamily="34" charset="0"/>
                <a:ea typeface="Calibri" panose="020F0502020204030204" pitchFamily="34" charset="0"/>
                <a:cs typeface="Arial" panose="020B0604020202020204" pitchFamily="34" charset="0"/>
              </a:rPr>
              <a:t>على اعداد هذا التصنيف </a:t>
            </a:r>
            <a:r>
              <a:rPr lang="ar-SA" sz="2800" dirty="0">
                <a:solidFill>
                  <a:srgbClr val="0070C0"/>
                </a:solidFill>
                <a:latin typeface="Calibri" panose="020F0502020204030204" pitchFamily="34" charset="0"/>
                <a:ea typeface="Calibri" panose="020F0502020204030204" pitchFamily="34" charset="0"/>
                <a:cs typeface="Arial" panose="020B0604020202020204" pitchFamily="34" charset="0"/>
              </a:rPr>
              <a:t>المركز الوطني للبحوث بمدريد </a:t>
            </a:r>
            <a:r>
              <a:rPr lang="ar-SA" sz="2800" dirty="0">
                <a:latin typeface="Calibri" panose="020F0502020204030204" pitchFamily="34" charset="0"/>
                <a:ea typeface="Calibri" panose="020F0502020204030204" pitchFamily="34" charset="0"/>
                <a:cs typeface="Arial" panose="020B0604020202020204" pitchFamily="34" charset="0"/>
              </a:rPr>
              <a:t>التابع الى وزارة التربية والتعليم في </a:t>
            </a:r>
            <a:r>
              <a:rPr lang="ar-SA" sz="2800" dirty="0" smtClean="0">
                <a:latin typeface="Calibri" panose="020F0502020204030204" pitchFamily="34" charset="0"/>
                <a:ea typeface="Calibri" panose="020F0502020204030204" pitchFamily="34" charset="0"/>
                <a:cs typeface="Arial" panose="020B0604020202020204" pitchFamily="34" charset="0"/>
              </a:rPr>
              <a:t>إسبانيا لتقييم </a:t>
            </a:r>
            <a:r>
              <a:rPr lang="ar-SA" sz="2800" dirty="0">
                <a:latin typeface="Calibri" panose="020F0502020204030204" pitchFamily="34" charset="0"/>
                <a:ea typeface="Calibri" panose="020F0502020204030204" pitchFamily="34" charset="0"/>
                <a:cs typeface="Arial" panose="020B0604020202020204" pitchFamily="34" charset="0"/>
              </a:rPr>
              <a:t>الجامعات والمعاهد </a:t>
            </a:r>
            <a:r>
              <a:rPr lang="en-US" sz="2800" dirty="0" smtClean="0">
                <a:latin typeface="Calibri" panose="020F0502020204030204" pitchFamily="34" charset="0"/>
                <a:ea typeface="Calibri" panose="020F0502020204030204" pitchFamily="34" charset="0"/>
                <a:cs typeface="Arial" panose="020B0604020202020204" pitchFamily="34" charset="0"/>
              </a:rPr>
              <a:t>CSIC</a:t>
            </a:r>
            <a:r>
              <a:rPr lang="ar-SA" sz="2800" dirty="0" smtClean="0">
                <a:latin typeface="Calibri" panose="020F0502020204030204" pitchFamily="34" charset="0"/>
                <a:ea typeface="Calibri" panose="020F0502020204030204" pitchFamily="34" charset="0"/>
                <a:cs typeface="Arial" panose="020B0604020202020204" pitchFamily="34" charset="0"/>
              </a:rPr>
              <a:t>  </a:t>
            </a:r>
          </a:p>
          <a:p>
            <a:pPr algn="r" rtl="1">
              <a:lnSpc>
                <a:spcPct val="107000"/>
              </a:lnSpc>
              <a:spcAft>
                <a:spcPts val="800"/>
              </a:spcAft>
            </a:pPr>
            <a:r>
              <a:rPr lang="ar-SA" sz="2800" dirty="0" smtClean="0">
                <a:latin typeface="Calibri" panose="020F0502020204030204" pitchFamily="34" charset="0"/>
                <a:ea typeface="Calibri" panose="020F0502020204030204" pitchFamily="34" charset="0"/>
                <a:cs typeface="Arial" panose="020B0604020202020204" pitchFamily="34" charset="0"/>
              </a:rPr>
              <a:t>-</a:t>
            </a:r>
            <a:r>
              <a:rPr lang="ar-SA" sz="2800" dirty="0">
                <a:solidFill>
                  <a:prstClr val="black"/>
                </a:solidFill>
                <a:latin typeface="Calibri" panose="020F0502020204030204" pitchFamily="34" charset="0"/>
                <a:ea typeface="Calibri" panose="020F0502020204030204" pitchFamily="34" charset="0"/>
                <a:cs typeface="Arial" panose="020B0604020202020204" pitchFamily="34" charset="0"/>
              </a:rPr>
              <a:t> يعتمد على </a:t>
            </a:r>
            <a:r>
              <a:rPr lang="ar-SA" sz="2800" dirty="0">
                <a:solidFill>
                  <a:srgbClr val="C00000"/>
                </a:solidFill>
                <a:latin typeface="Calibri" panose="020F0502020204030204" pitchFamily="34" charset="0"/>
                <a:ea typeface="Calibri" panose="020F0502020204030204" pitchFamily="34" charset="0"/>
                <a:cs typeface="Arial" panose="020B0604020202020204" pitchFamily="34" charset="0"/>
              </a:rPr>
              <a:t>قياس أداء الجامعات من خلال مواقعها الالكترونية</a:t>
            </a:r>
            <a:r>
              <a:rPr lang="ar-SA" sz="2800" dirty="0">
                <a:solidFill>
                  <a:prstClr val="black"/>
                </a:solidFill>
                <a:latin typeface="Calibri" panose="020F0502020204030204" pitchFamily="34" charset="0"/>
                <a:ea typeface="Calibri" panose="020F0502020204030204" pitchFamily="34" charset="0"/>
                <a:cs typeface="Arial" panose="020B0604020202020204" pitchFamily="34" charset="0"/>
              </a:rPr>
              <a:t> ويمكن اعتباره تصنيف لموقع الجامعة الإلكتروني.</a:t>
            </a:r>
            <a:endParaRPr lang="ar-SA" sz="2800" dirty="0" smtClean="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800" dirty="0" smtClean="0">
                <a:latin typeface="Calibri" panose="020F0502020204030204" pitchFamily="34" charset="0"/>
                <a:ea typeface="Calibri" panose="020F0502020204030204" pitchFamily="34" charset="0"/>
                <a:cs typeface="Arial" panose="020B0604020202020204" pitchFamily="34" charset="0"/>
              </a:rPr>
              <a:t>-ترتيب </a:t>
            </a:r>
            <a:r>
              <a:rPr lang="ar-SA" sz="2800" dirty="0">
                <a:latin typeface="Calibri" panose="020F0502020204030204" pitchFamily="34" charset="0"/>
                <a:ea typeface="Calibri" panose="020F0502020204030204" pitchFamily="34" charset="0"/>
                <a:cs typeface="Arial" panose="020B0604020202020204" pitchFamily="34" charset="0"/>
              </a:rPr>
              <a:t>يغطي أكثر من 12000 </a:t>
            </a:r>
            <a:r>
              <a:rPr lang="ar-SA" sz="2800" dirty="0" smtClean="0">
                <a:latin typeface="Calibri" panose="020F0502020204030204" pitchFamily="34" charset="0"/>
                <a:ea typeface="Calibri" panose="020F0502020204030204" pitchFamily="34" charset="0"/>
                <a:cs typeface="Arial" panose="020B0604020202020204" pitchFamily="34" charset="0"/>
              </a:rPr>
              <a:t>جامعـــــــة </a:t>
            </a:r>
            <a:r>
              <a:rPr lang="ar-SA" sz="2800" dirty="0">
                <a:latin typeface="Calibri" panose="020F0502020204030204" pitchFamily="34" charset="0"/>
                <a:ea typeface="Calibri" panose="020F0502020204030204" pitchFamily="34" charset="0"/>
                <a:cs typeface="Arial" panose="020B0604020202020204" pitchFamily="34" charset="0"/>
              </a:rPr>
              <a:t>ومعهد عالي على مستوى </a:t>
            </a:r>
            <a:r>
              <a:rPr lang="ar-SA" sz="2800" dirty="0" smtClean="0">
                <a:latin typeface="Calibri" panose="020F0502020204030204" pitchFamily="34" charset="0"/>
                <a:ea typeface="Calibri" panose="020F0502020204030204" pitchFamily="34" charset="0"/>
                <a:cs typeface="Arial" panose="020B0604020202020204" pitchFamily="34" charset="0"/>
              </a:rPr>
              <a:t>العالم</a:t>
            </a:r>
            <a:endParaRPr lang="en-US" sz="2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3337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61309" y="2197381"/>
            <a:ext cx="9825643" cy="2463367"/>
          </a:xfrm>
          <a:prstGeom prst="rect">
            <a:avLst/>
          </a:prstGeom>
        </p:spPr>
        <p:txBody>
          <a:bodyPr wrap="square">
            <a:spAutoFit/>
          </a:bodyPr>
          <a:lstStyle/>
          <a:p>
            <a:pPr algn="r" rtl="1">
              <a:lnSpc>
                <a:spcPct val="107000"/>
              </a:lnSpc>
              <a:spcAft>
                <a:spcPts val="800"/>
              </a:spcAft>
            </a:pPr>
            <a:r>
              <a:rPr lang="ar-SA" sz="2400" dirty="0" smtClean="0">
                <a:solidFill>
                  <a:srgbClr val="54595F"/>
                </a:solidFill>
                <a:latin typeface="Calibri" panose="020F0502020204030204" pitchFamily="34" charset="0"/>
                <a:ea typeface="Calibri" panose="020F0502020204030204" pitchFamily="34" charset="0"/>
                <a:cs typeface="Arial" panose="020B0604020202020204" pitchFamily="34" charset="0"/>
              </a:rPr>
              <a:t>. </a:t>
            </a:r>
            <a:r>
              <a:rPr lang="ar-SA" sz="2400" dirty="0">
                <a:solidFill>
                  <a:srgbClr val="54595F"/>
                </a:solidFill>
                <a:latin typeface="Calibri" panose="020F0502020204030204" pitchFamily="34" charset="0"/>
                <a:ea typeface="Calibri" panose="020F0502020204030204" pitchFamily="34" charset="0"/>
                <a:cs typeface="Arial" panose="020B0604020202020204" pitchFamily="34" charset="0"/>
              </a:rPr>
              <a:t>بدأ هذا التصنيف سنة 2004 بتصنيف 16000 جامعة ، يهدف هذا التصنيف بالدرجة الاولى الى حث الجهات الاكاديمية في العالم لتقديم ما لديها من أنشطة علمية تعكس مستواها العلمي المتميز وهو </a:t>
            </a:r>
            <a:r>
              <a:rPr lang="ar-SA" sz="2400" dirty="0">
                <a:solidFill>
                  <a:srgbClr val="C00000"/>
                </a:solidFill>
                <a:latin typeface="Calibri" panose="020F0502020204030204" pitchFamily="34" charset="0"/>
                <a:ea typeface="Calibri" panose="020F0502020204030204" pitchFamily="34" charset="0"/>
                <a:cs typeface="Arial" panose="020B0604020202020204" pitchFamily="34" charset="0"/>
              </a:rPr>
              <a:t>ترتيب لموقع الجامعة </a:t>
            </a:r>
            <a:r>
              <a:rPr lang="ar-SA" sz="2400" dirty="0" smtClean="0">
                <a:solidFill>
                  <a:srgbClr val="C00000"/>
                </a:solidFill>
                <a:latin typeface="Calibri" panose="020F0502020204030204" pitchFamily="34" charset="0"/>
                <a:ea typeface="Calibri" panose="020F0502020204030204" pitchFamily="34" charset="0"/>
                <a:cs typeface="Arial" panose="020B0604020202020204" pitchFamily="34" charset="0"/>
              </a:rPr>
              <a:t>الإلكتروني </a:t>
            </a:r>
            <a:r>
              <a:rPr lang="ar-SA" sz="2400" dirty="0">
                <a:solidFill>
                  <a:srgbClr val="C00000"/>
                </a:solidFill>
                <a:latin typeface="Calibri" panose="020F0502020204030204" pitchFamily="34" charset="0"/>
                <a:ea typeface="Calibri" panose="020F0502020204030204" pitchFamily="34" charset="0"/>
                <a:cs typeface="Arial" panose="020B0604020202020204" pitchFamily="34" charset="0"/>
              </a:rPr>
              <a:t>في شبكة المعلومات</a:t>
            </a:r>
            <a:r>
              <a:rPr lang="en-US" sz="2400" dirty="0">
                <a:solidFill>
                  <a:srgbClr val="C00000"/>
                </a:solidFill>
                <a:latin typeface="Arial" panose="020B0604020202020204" pitchFamily="34" charset="0"/>
                <a:ea typeface="Calibri" panose="020F0502020204030204" pitchFamily="34" charset="0"/>
                <a:cs typeface="Arial" panose="020B0604020202020204" pitchFamily="34" charset="0"/>
              </a:rPr>
              <a:t> ranking web</a:t>
            </a:r>
            <a:r>
              <a:rPr lang="en-US" sz="2400" dirty="0">
                <a:solidFill>
                  <a:srgbClr val="54595F"/>
                </a:solidFill>
                <a:latin typeface="Arial" panose="020B0604020202020204" pitchFamily="34" charset="0"/>
                <a:ea typeface="Calibri" panose="020F0502020204030204" pitchFamily="34" charset="0"/>
                <a:cs typeface="Arial" panose="020B0604020202020204" pitchFamily="34" charset="0"/>
              </a:rPr>
              <a:t/>
            </a:r>
            <a:br>
              <a:rPr lang="en-US" sz="2400" dirty="0">
                <a:solidFill>
                  <a:srgbClr val="54595F"/>
                </a:solidFill>
                <a:latin typeface="Arial" panose="020B0604020202020204" pitchFamily="34" charset="0"/>
                <a:ea typeface="Calibri" panose="020F0502020204030204" pitchFamily="34" charset="0"/>
                <a:cs typeface="Arial" panose="020B0604020202020204" pitchFamily="34" charset="0"/>
              </a:rPr>
            </a:br>
            <a:r>
              <a:rPr lang="ar-SA" sz="2400" dirty="0">
                <a:solidFill>
                  <a:srgbClr val="54595F"/>
                </a:solidFill>
                <a:latin typeface="Calibri" panose="020F0502020204030204" pitchFamily="34" charset="0"/>
                <a:ea typeface="Calibri" panose="020F0502020204030204" pitchFamily="34" charset="0"/>
                <a:cs typeface="Arial" panose="020B0604020202020204" pitchFamily="34" charset="0"/>
              </a:rPr>
              <a:t>ويتم عمل هذا التصنيف </a:t>
            </a:r>
            <a:r>
              <a:rPr lang="ar-SA" sz="2400" dirty="0" smtClean="0">
                <a:solidFill>
                  <a:srgbClr val="54595F"/>
                </a:solidFill>
                <a:latin typeface="Calibri" panose="020F0502020204030204" pitchFamily="34" charset="0"/>
                <a:ea typeface="Calibri" panose="020F0502020204030204" pitchFamily="34" charset="0"/>
                <a:cs typeface="Arial" panose="020B0604020202020204" pitchFamily="34" charset="0"/>
              </a:rPr>
              <a:t>فـــــي </a:t>
            </a:r>
            <a:r>
              <a:rPr lang="ar-SA" sz="2400" dirty="0">
                <a:solidFill>
                  <a:srgbClr val="54595F"/>
                </a:solidFill>
                <a:latin typeface="Calibri" panose="020F0502020204030204" pitchFamily="34" charset="0"/>
                <a:ea typeface="Calibri" panose="020F0502020204030204" pitchFamily="34" charset="0"/>
                <a:cs typeface="Arial" panose="020B0604020202020204" pitchFamily="34" charset="0"/>
              </a:rPr>
              <a:t>شهر </a:t>
            </a:r>
            <a:r>
              <a:rPr lang="ar-SA" sz="2400" dirty="0" smtClean="0">
                <a:solidFill>
                  <a:srgbClr val="54595F"/>
                </a:solidFill>
                <a:latin typeface="Calibri" panose="020F0502020204030204" pitchFamily="34" charset="0"/>
                <a:ea typeface="Calibri" panose="020F0502020204030204" pitchFamily="34" charset="0"/>
                <a:cs typeface="Arial" panose="020B0604020202020204" pitchFamily="34" charset="0"/>
              </a:rPr>
              <a:t>كانون الثاني وتموز </a:t>
            </a:r>
            <a:r>
              <a:rPr lang="ar-SA" sz="2400" dirty="0">
                <a:solidFill>
                  <a:srgbClr val="54595F"/>
                </a:solidFill>
                <a:latin typeface="Calibri" panose="020F0502020204030204" pitchFamily="34" charset="0"/>
                <a:ea typeface="Calibri" panose="020F0502020204030204" pitchFamily="34" charset="0"/>
                <a:cs typeface="Arial" panose="020B0604020202020204" pitchFamily="34" charset="0"/>
              </a:rPr>
              <a:t>من كل سنة ، ويعتمد على قياس أداء الجامعات من خلال </a:t>
            </a:r>
            <a:r>
              <a:rPr lang="ar-SA" sz="2400" dirty="0">
                <a:solidFill>
                  <a:srgbClr val="0070C0"/>
                </a:solidFill>
                <a:latin typeface="Calibri" panose="020F0502020204030204" pitchFamily="34" charset="0"/>
                <a:ea typeface="Calibri" panose="020F0502020204030204" pitchFamily="34" charset="0"/>
                <a:cs typeface="Arial" panose="020B0604020202020204" pitchFamily="34" charset="0"/>
              </a:rPr>
              <a:t>مواقعها الالكترونية </a:t>
            </a:r>
            <a:r>
              <a:rPr lang="ar-SA" sz="2400" dirty="0">
                <a:solidFill>
                  <a:srgbClr val="54595F"/>
                </a:solidFill>
                <a:latin typeface="Calibri" panose="020F0502020204030204" pitchFamily="34" charset="0"/>
                <a:ea typeface="Calibri" panose="020F0502020204030204" pitchFamily="34" charset="0"/>
                <a:cs typeface="Arial" panose="020B0604020202020204" pitchFamily="34" charset="0"/>
              </a:rPr>
              <a:t>ضمن المعايير التالية ( </a:t>
            </a:r>
            <a:r>
              <a:rPr lang="ar-SA" sz="2400" dirty="0">
                <a:solidFill>
                  <a:srgbClr val="0070C0"/>
                </a:solidFill>
                <a:latin typeface="Calibri" panose="020F0502020204030204" pitchFamily="34" charset="0"/>
                <a:ea typeface="Calibri" panose="020F0502020204030204" pitchFamily="34" charset="0"/>
                <a:cs typeface="Arial" panose="020B0604020202020204" pitchFamily="34" charset="0"/>
              </a:rPr>
              <a:t>الحجم</a:t>
            </a:r>
            <a:r>
              <a:rPr lang="ar-SA" sz="2400" dirty="0">
                <a:solidFill>
                  <a:srgbClr val="54595F"/>
                </a:solidFill>
                <a:latin typeface="Calibri" panose="020F0502020204030204" pitchFamily="34" charset="0"/>
                <a:ea typeface="Calibri" panose="020F0502020204030204" pitchFamily="34" charset="0"/>
                <a:cs typeface="Arial" panose="020B0604020202020204" pitchFamily="34" charset="0"/>
              </a:rPr>
              <a:t> – </a:t>
            </a:r>
            <a:r>
              <a:rPr lang="ar-SA" sz="2400" dirty="0">
                <a:solidFill>
                  <a:srgbClr val="0070C0"/>
                </a:solidFill>
                <a:latin typeface="Calibri" panose="020F0502020204030204" pitchFamily="34" charset="0"/>
                <a:ea typeface="Calibri" panose="020F0502020204030204" pitchFamily="34" charset="0"/>
                <a:cs typeface="Arial" panose="020B0604020202020204" pitchFamily="34" charset="0"/>
              </a:rPr>
              <a:t>الملفات الغنية </a:t>
            </a:r>
            <a:r>
              <a:rPr lang="ar-SA" sz="2400" dirty="0">
                <a:solidFill>
                  <a:srgbClr val="54595F"/>
                </a:solidFill>
                <a:latin typeface="Calibri" panose="020F0502020204030204" pitchFamily="34" charset="0"/>
                <a:ea typeface="Calibri" panose="020F0502020204030204" pitchFamily="34" charset="0"/>
                <a:cs typeface="Arial" panose="020B0604020202020204" pitchFamily="34" charset="0"/>
              </a:rPr>
              <a:t>– </a:t>
            </a:r>
            <a:r>
              <a:rPr lang="ar-SA" sz="2400" dirty="0">
                <a:solidFill>
                  <a:srgbClr val="0070C0"/>
                </a:solidFill>
                <a:latin typeface="Calibri" panose="020F0502020204030204" pitchFamily="34" charset="0"/>
                <a:ea typeface="Calibri" panose="020F0502020204030204" pitchFamily="34" charset="0"/>
                <a:cs typeface="Arial" panose="020B0604020202020204" pitchFamily="34" charset="0"/>
              </a:rPr>
              <a:t>الباحث العلمي </a:t>
            </a:r>
            <a:r>
              <a:rPr lang="ar-SA" sz="2400" dirty="0">
                <a:solidFill>
                  <a:srgbClr val="54595F"/>
                </a:solidFill>
                <a:latin typeface="Calibri" panose="020F0502020204030204" pitchFamily="34" charset="0"/>
                <a:ea typeface="Calibri" panose="020F0502020204030204" pitchFamily="34" charset="0"/>
                <a:cs typeface="Arial" panose="020B0604020202020204" pitchFamily="34" charset="0"/>
              </a:rPr>
              <a:t>– </a:t>
            </a:r>
            <a:r>
              <a:rPr lang="ar-SA" sz="2400" dirty="0">
                <a:solidFill>
                  <a:srgbClr val="0070C0"/>
                </a:solidFill>
                <a:latin typeface="Calibri" panose="020F0502020204030204" pitchFamily="34" charset="0"/>
                <a:ea typeface="Calibri" panose="020F0502020204030204" pitchFamily="34" charset="0"/>
                <a:cs typeface="Arial" panose="020B0604020202020204" pitchFamily="34" charset="0"/>
              </a:rPr>
              <a:t>الروابط والوضوح أو الرؤية</a:t>
            </a:r>
            <a:r>
              <a:rPr lang="ar-SA" sz="2400" dirty="0">
                <a:solidFill>
                  <a:srgbClr val="54595F"/>
                </a:solidFill>
                <a:latin typeface="Calibri" panose="020F0502020204030204" pitchFamily="34" charset="0"/>
                <a:ea typeface="Calibri" panose="020F0502020204030204" pitchFamily="34"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76681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3850174622"/>
              </p:ext>
            </p:extLst>
          </p:nvPr>
        </p:nvGraphicFramePr>
        <p:xfrm>
          <a:off x="7506393" y="718816"/>
          <a:ext cx="4178531" cy="5947991"/>
        </p:xfrm>
        <a:graphic>
          <a:graphicData uri="http://schemas.openxmlformats.org/drawingml/2006/table">
            <a:tbl>
              <a:tblPr rtl="1" firstRow="1" firstCol="1" bandRow="1">
                <a:tableStyleId>{5C22544A-7EE6-4342-B048-85BDC9FD1C3A}</a:tableStyleId>
              </a:tblPr>
              <a:tblGrid>
                <a:gridCol w="238641">
                  <a:extLst>
                    <a:ext uri="{9D8B030D-6E8A-4147-A177-3AD203B41FA5}">
                      <a16:colId xmlns:a16="http://schemas.microsoft.com/office/drawing/2014/main" val="3612260269"/>
                    </a:ext>
                  </a:extLst>
                </a:gridCol>
                <a:gridCol w="1218103">
                  <a:extLst>
                    <a:ext uri="{9D8B030D-6E8A-4147-A177-3AD203B41FA5}">
                      <a16:colId xmlns:a16="http://schemas.microsoft.com/office/drawing/2014/main" val="3538526662"/>
                    </a:ext>
                  </a:extLst>
                </a:gridCol>
                <a:gridCol w="2114958">
                  <a:extLst>
                    <a:ext uri="{9D8B030D-6E8A-4147-A177-3AD203B41FA5}">
                      <a16:colId xmlns:a16="http://schemas.microsoft.com/office/drawing/2014/main" val="752053567"/>
                    </a:ext>
                  </a:extLst>
                </a:gridCol>
                <a:gridCol w="606829">
                  <a:extLst>
                    <a:ext uri="{9D8B030D-6E8A-4147-A177-3AD203B41FA5}">
                      <a16:colId xmlns:a16="http://schemas.microsoft.com/office/drawing/2014/main" val="732971339"/>
                    </a:ext>
                  </a:extLst>
                </a:gridCol>
              </a:tblGrid>
              <a:tr h="544158">
                <a:tc>
                  <a:txBody>
                    <a:bodyPr/>
                    <a:lstStyle/>
                    <a:p>
                      <a:pPr algn="ctr" rtl="1">
                        <a:lnSpc>
                          <a:spcPct val="107000"/>
                        </a:lnSpc>
                        <a:spcAft>
                          <a:spcPts val="0"/>
                        </a:spcAft>
                      </a:pPr>
                      <a:r>
                        <a:rPr lang="ar-SA" sz="1100">
                          <a:effectLst/>
                        </a:rPr>
                        <a:t>ت</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dirty="0">
                          <a:effectLst/>
                        </a:rPr>
                        <a:t>المعيار</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التعريف</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100">
                          <a:effectLst/>
                        </a:rPr>
                        <a:t>النسبة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28003810"/>
                  </a:ext>
                </a:extLst>
              </a:tr>
              <a:tr h="1187433">
                <a:tc>
                  <a:txBody>
                    <a:bodyPr/>
                    <a:lstStyle/>
                    <a:p>
                      <a:pPr algn="ctr" rtl="1">
                        <a:lnSpc>
                          <a:spcPct val="107000"/>
                        </a:lnSpc>
                        <a:spcAft>
                          <a:spcPts val="0"/>
                        </a:spcAft>
                      </a:pPr>
                      <a:r>
                        <a:rPr lang="ar-SA" sz="1100">
                          <a:effectLst/>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600" dirty="0" smtClean="0">
                          <a:effectLst/>
                        </a:rPr>
                        <a:t>حجم</a:t>
                      </a:r>
                    </a:p>
                    <a:p>
                      <a:pPr marL="0" marR="0" lvl="0" indent="0" algn="ctr" defTabSz="457200" rtl="1" eaLnBrk="1" fontAlgn="auto" latinLnBrk="0" hangingPunct="1">
                        <a:lnSpc>
                          <a:spcPct val="107000"/>
                        </a:lnSpc>
                        <a:spcBef>
                          <a:spcPts val="0"/>
                        </a:spcBef>
                        <a:spcAft>
                          <a:spcPts val="0"/>
                        </a:spcAft>
                        <a:buClrTx/>
                        <a:buSzTx/>
                        <a:buFontTx/>
                        <a:buNone/>
                        <a:tabLst/>
                        <a:defRPr/>
                      </a:pPr>
                      <a:r>
                        <a:rPr lang="en-US" sz="1600" dirty="0" smtClean="0">
                          <a:effectLst/>
                        </a:rPr>
                        <a:t>Web  Size</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solidFill>
                  </a:tcPr>
                </a:tc>
                <a:tc>
                  <a:txBody>
                    <a:bodyPr/>
                    <a:lstStyle/>
                    <a:p>
                      <a:pPr algn="ctr" rtl="1">
                        <a:lnSpc>
                          <a:spcPct val="107000"/>
                        </a:lnSpc>
                        <a:spcAft>
                          <a:spcPts val="0"/>
                        </a:spcAft>
                      </a:pPr>
                      <a:r>
                        <a:rPr lang="ar-SA" sz="1100" dirty="0">
                          <a:effectLst/>
                        </a:rPr>
                        <a:t>حجم الموقع</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solidFill>
                  </a:tcPr>
                </a:tc>
                <a:tc>
                  <a:txBody>
                    <a:bodyPr/>
                    <a:lstStyle/>
                    <a:p>
                      <a:pPr algn="ctr" rtl="1">
                        <a:lnSpc>
                          <a:spcPct val="107000"/>
                        </a:lnSpc>
                        <a:spcAft>
                          <a:spcPts val="0"/>
                        </a:spcAft>
                      </a:pPr>
                      <a:r>
                        <a:rPr lang="ar-SA" sz="2000" dirty="0">
                          <a:effectLst/>
                        </a:rPr>
                        <a:t>20</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solidFill>
                  </a:tcPr>
                </a:tc>
                <a:extLst>
                  <a:ext uri="{0D108BD9-81ED-4DB2-BD59-A6C34878D82A}">
                    <a16:rowId xmlns:a16="http://schemas.microsoft.com/office/drawing/2014/main" val="1239439312"/>
                  </a:ext>
                </a:extLst>
              </a:tr>
              <a:tr h="1174332">
                <a:tc>
                  <a:txBody>
                    <a:bodyPr/>
                    <a:lstStyle/>
                    <a:p>
                      <a:pPr algn="ctr" rtl="1">
                        <a:lnSpc>
                          <a:spcPct val="107000"/>
                        </a:lnSpc>
                        <a:spcAft>
                          <a:spcPts val="0"/>
                        </a:spcAft>
                      </a:pPr>
                      <a:r>
                        <a:rPr lang="ar-SA" sz="1100">
                          <a:effectLst/>
                        </a:rPr>
                        <a:t>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600" dirty="0">
                          <a:effectLst/>
                        </a:rPr>
                        <a:t>ملفات </a:t>
                      </a:r>
                      <a:r>
                        <a:rPr lang="ar-SA" sz="1600" dirty="0" smtClean="0">
                          <a:effectLst/>
                        </a:rPr>
                        <a:t>غنية</a:t>
                      </a:r>
                    </a:p>
                    <a:p>
                      <a:pPr marL="0" marR="0" lvl="0" indent="0" algn="ctr" defTabSz="457200" rtl="1" eaLnBrk="1" fontAlgn="auto" latinLnBrk="0" hangingPunct="1">
                        <a:lnSpc>
                          <a:spcPct val="107000"/>
                        </a:lnSpc>
                        <a:spcBef>
                          <a:spcPts val="0"/>
                        </a:spcBef>
                        <a:spcAft>
                          <a:spcPts val="0"/>
                        </a:spcAft>
                        <a:buClrTx/>
                        <a:buSzTx/>
                        <a:buFontTx/>
                        <a:buNone/>
                        <a:tabLst/>
                        <a:defRPr/>
                      </a:pPr>
                      <a:r>
                        <a:rPr lang="en-US" sz="1600" dirty="0" smtClean="0">
                          <a:effectLst/>
                        </a:rPr>
                        <a:t>Rich files</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0"/>
                        </a:spcAft>
                      </a:pPr>
                      <a:endParaRPr lang="en-US" sz="1600" dirty="0">
                        <a:effectLst/>
                      </a:endParaRPr>
                    </a:p>
                  </a:txBody>
                  <a:tcPr marL="68580" marR="68580" marT="0" marB="0">
                    <a:solidFill>
                      <a:schemeClr val="accent6"/>
                    </a:solidFill>
                  </a:tcPr>
                </a:tc>
                <a:tc>
                  <a:txBody>
                    <a:bodyPr/>
                    <a:lstStyle/>
                    <a:p>
                      <a:pPr algn="ctr" rtl="1">
                        <a:lnSpc>
                          <a:spcPct val="107000"/>
                        </a:lnSpc>
                        <a:spcAft>
                          <a:spcPts val="0"/>
                        </a:spcAft>
                      </a:pPr>
                      <a:r>
                        <a:rPr lang="ar-SA" sz="1100" dirty="0">
                          <a:effectLst/>
                        </a:rPr>
                        <a:t>عدد الملفات </a:t>
                      </a:r>
                      <a:r>
                        <a:rPr lang="ar-SA" sz="1100" dirty="0" smtClean="0">
                          <a:effectLst/>
                        </a:rPr>
                        <a:t>القيمة </a:t>
                      </a:r>
                      <a:r>
                        <a:rPr lang="ar-SA" sz="1100" dirty="0">
                          <a:effectLst/>
                        </a:rPr>
                        <a:t>والمفيدة داخل الموقع وذلك بعد تقييم </a:t>
                      </a:r>
                      <a:r>
                        <a:rPr lang="ar-SA" sz="1100" dirty="0" smtClean="0">
                          <a:effectLst/>
                        </a:rPr>
                        <a:t>أهميتها</a:t>
                      </a:r>
                      <a:r>
                        <a:rPr lang="ar-SA" sz="1100" baseline="0" dirty="0">
                          <a:effectLst/>
                          <a:latin typeface="Calibri" panose="020F0502020204030204" pitchFamily="34" charset="0"/>
                          <a:cs typeface="Arial" panose="020B0604020202020204" pitchFamily="34" charset="0"/>
                        </a:rPr>
                        <a:t> </a:t>
                      </a:r>
                      <a:r>
                        <a:rPr lang="ar-SA" sz="1100" baseline="0" dirty="0" smtClean="0">
                          <a:effectLst/>
                          <a:latin typeface="Calibri" panose="020F0502020204030204" pitchFamily="34" charset="0"/>
                          <a:cs typeface="Arial" panose="020B0604020202020204" pitchFamily="34" charset="0"/>
                        </a:rPr>
                        <a:t>بالنسبة للأنشطة الاكاديمية والنشر ويتم حساب عدد الملفات بأنواعها المختلفة بالصيغ التالية (</a:t>
                      </a:r>
                      <a:r>
                        <a:rPr lang="en-US" sz="1100" baseline="0" dirty="0" smtClean="0">
                          <a:effectLst/>
                          <a:latin typeface="Calibri" panose="020F0502020204030204" pitchFamily="34" charset="0"/>
                          <a:cs typeface="Arial" panose="020B0604020202020204" pitchFamily="34" charset="0"/>
                        </a:rPr>
                        <a:t>pdf</a:t>
                      </a:r>
                      <a:r>
                        <a:rPr lang="ar-SA" sz="1100" baseline="0" dirty="0" smtClean="0">
                          <a:effectLst/>
                          <a:latin typeface="Calibri" panose="020F0502020204030204" pitchFamily="34" charset="0"/>
                          <a:cs typeface="Arial" panose="020B0604020202020204" pitchFamily="34" charset="0"/>
                        </a:rPr>
                        <a:t>)و(</a:t>
                      </a:r>
                      <a:r>
                        <a:rPr lang="en-US" sz="1100" baseline="0" dirty="0" err="1" smtClean="0">
                          <a:effectLst/>
                          <a:latin typeface="Calibri" panose="020F0502020204030204" pitchFamily="34" charset="0"/>
                          <a:cs typeface="Arial" panose="020B0604020202020204" pitchFamily="34" charset="0"/>
                        </a:rPr>
                        <a:t>ps</a:t>
                      </a:r>
                      <a:r>
                        <a:rPr lang="ar-SA" sz="1100" baseline="0" dirty="0" smtClean="0">
                          <a:effectLst/>
                          <a:latin typeface="Calibri" panose="020F0502020204030204" pitchFamily="34" charset="0"/>
                          <a:cs typeface="Arial" panose="020B0604020202020204" pitchFamily="34" charset="0"/>
                        </a:rPr>
                        <a:t>)و(</a:t>
                      </a:r>
                      <a:r>
                        <a:rPr lang="en-US" sz="1100" baseline="0" dirty="0" smtClean="0">
                          <a:effectLst/>
                          <a:latin typeface="Calibri" panose="020F0502020204030204" pitchFamily="34" charset="0"/>
                          <a:cs typeface="Arial" panose="020B0604020202020204" pitchFamily="34" charset="0"/>
                        </a:rPr>
                        <a:t>doc</a:t>
                      </a:r>
                      <a:r>
                        <a:rPr lang="ar-SA" sz="1100" baseline="0" dirty="0" smtClean="0">
                          <a:effectLst/>
                          <a:latin typeface="Calibri" panose="020F0502020204030204" pitchFamily="34" charset="0"/>
                          <a:cs typeface="Arial" panose="020B0604020202020204" pitchFamily="34" charset="0"/>
                        </a:rPr>
                        <a:t>)و(</a:t>
                      </a:r>
                      <a:r>
                        <a:rPr lang="en-US" sz="1100" baseline="0" dirty="0" smtClean="0">
                          <a:effectLst/>
                          <a:latin typeface="Calibri" panose="020F0502020204030204" pitchFamily="34" charset="0"/>
                          <a:cs typeface="Arial" panose="020B0604020202020204" pitchFamily="34" charset="0"/>
                        </a:rPr>
                        <a:t>pp</a:t>
                      </a:r>
                      <a:r>
                        <a:rPr lang="ar-SA" sz="1100" baseline="0" dirty="0" smtClean="0">
                          <a:effectLst/>
                          <a:latin typeface="Calibri" panose="020F0502020204030204" pitchFamily="34" charset="0"/>
                          <a:cs typeface="Arial" panose="020B0604020202020204" pitchFamily="34" charset="0"/>
                        </a:rPr>
                        <a:t>)</a:t>
                      </a:r>
                      <a:endParaRPr lang="ar-IQ" sz="1100" dirty="0" smtClean="0">
                        <a:effectLst/>
                      </a:endParaRPr>
                    </a:p>
                  </a:txBody>
                  <a:tcPr marL="68580" marR="68580" marT="0" marB="0">
                    <a:solidFill>
                      <a:schemeClr val="accent6"/>
                    </a:solidFill>
                  </a:tcPr>
                </a:tc>
                <a:tc>
                  <a:txBody>
                    <a:bodyPr/>
                    <a:lstStyle/>
                    <a:p>
                      <a:pPr algn="ctr" rtl="1">
                        <a:lnSpc>
                          <a:spcPct val="107000"/>
                        </a:lnSpc>
                        <a:spcAft>
                          <a:spcPts val="0"/>
                        </a:spcAft>
                      </a:pPr>
                      <a:r>
                        <a:rPr lang="ar-SA" sz="2000" dirty="0">
                          <a:effectLst/>
                        </a:rPr>
                        <a:t>15</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solidFill>
                  </a:tcPr>
                </a:tc>
                <a:extLst>
                  <a:ext uri="{0D108BD9-81ED-4DB2-BD59-A6C34878D82A}">
                    <a16:rowId xmlns:a16="http://schemas.microsoft.com/office/drawing/2014/main" val="2256069246"/>
                  </a:ext>
                </a:extLst>
              </a:tr>
              <a:tr h="1112557">
                <a:tc>
                  <a:txBody>
                    <a:bodyPr/>
                    <a:lstStyle/>
                    <a:p>
                      <a:pPr algn="ctr" rtl="1">
                        <a:lnSpc>
                          <a:spcPct val="107000"/>
                        </a:lnSpc>
                        <a:spcAft>
                          <a:spcPts val="0"/>
                        </a:spcAft>
                      </a:pPr>
                      <a:r>
                        <a:rPr lang="ar-SA" sz="1100" dirty="0">
                          <a:effectLst/>
                        </a:rPr>
                        <a:t>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600" dirty="0">
                          <a:effectLst/>
                        </a:rPr>
                        <a:t>الباحث العلمي</a:t>
                      </a:r>
                      <a:endParaRPr lang="en-US" sz="1600" dirty="0">
                        <a:effectLst/>
                      </a:endParaRPr>
                    </a:p>
                    <a:p>
                      <a:pPr algn="ctr" rtl="1">
                        <a:lnSpc>
                          <a:spcPct val="107000"/>
                        </a:lnSpc>
                        <a:spcAft>
                          <a:spcPts val="0"/>
                        </a:spcAft>
                      </a:pPr>
                      <a:r>
                        <a:rPr lang="en-US" sz="1600" dirty="0" smtClean="0">
                          <a:effectLst/>
                        </a:rPr>
                        <a:t>Google Scholar</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solidFill>
                  </a:tcPr>
                </a:tc>
                <a:tc>
                  <a:txBody>
                    <a:bodyPr/>
                    <a:lstStyle/>
                    <a:p>
                      <a:pPr algn="ctr" rtl="1">
                        <a:lnSpc>
                          <a:spcPct val="107000"/>
                        </a:lnSpc>
                        <a:spcAft>
                          <a:spcPts val="0"/>
                        </a:spcAft>
                      </a:pPr>
                      <a:r>
                        <a:rPr lang="ar-SA" sz="1100" dirty="0">
                          <a:effectLst/>
                        </a:rPr>
                        <a:t>يتم قياسه بعدد توفر البحوث والمقالات العلمية لكل المجالات </a:t>
                      </a:r>
                      <a:r>
                        <a:rPr lang="ar-SA" sz="1100" dirty="0" smtClean="0">
                          <a:effectLst/>
                        </a:rPr>
                        <a:t>العلمية</a:t>
                      </a:r>
                      <a:r>
                        <a:rPr lang="en-US" sz="1100" dirty="0" smtClean="0">
                          <a:effectLst/>
                        </a:rPr>
                        <a:t> </a:t>
                      </a:r>
                      <a:r>
                        <a:rPr lang="ar-IQ" sz="1100" baseline="0" dirty="0" smtClean="0">
                          <a:effectLst/>
                        </a:rPr>
                        <a:t> الاكاديمية في محرك </a:t>
                      </a:r>
                      <a:r>
                        <a:rPr lang="ar-IQ" sz="1100" baseline="0" dirty="0" err="1" smtClean="0">
                          <a:effectLst/>
                        </a:rPr>
                        <a:t>الكوكل</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solidFill>
                  </a:tcPr>
                </a:tc>
                <a:tc>
                  <a:txBody>
                    <a:bodyPr/>
                    <a:lstStyle/>
                    <a:p>
                      <a:pPr algn="ctr" rtl="1">
                        <a:lnSpc>
                          <a:spcPct val="107000"/>
                        </a:lnSpc>
                        <a:spcAft>
                          <a:spcPts val="0"/>
                        </a:spcAft>
                      </a:pPr>
                      <a:r>
                        <a:rPr lang="ar-SA" sz="2000" dirty="0">
                          <a:effectLst/>
                        </a:rPr>
                        <a:t>15</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solidFill>
                  </a:tcPr>
                </a:tc>
                <a:extLst>
                  <a:ext uri="{0D108BD9-81ED-4DB2-BD59-A6C34878D82A}">
                    <a16:rowId xmlns:a16="http://schemas.microsoft.com/office/drawing/2014/main" val="3200019065"/>
                  </a:ext>
                </a:extLst>
              </a:tr>
              <a:tr h="1929511">
                <a:tc>
                  <a:txBody>
                    <a:bodyPr/>
                    <a:lstStyle/>
                    <a:p>
                      <a:pPr algn="ctr" rtl="1">
                        <a:lnSpc>
                          <a:spcPct val="107000"/>
                        </a:lnSpc>
                        <a:spcAft>
                          <a:spcPts val="0"/>
                        </a:spcAft>
                      </a:pPr>
                      <a:r>
                        <a:rPr lang="ar-SA" sz="1100">
                          <a:effectLst/>
                        </a:rPr>
                        <a:t>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2000" dirty="0">
                          <a:effectLst/>
                        </a:rPr>
                        <a:t>الروابط والوضوح او </a:t>
                      </a:r>
                      <a:r>
                        <a:rPr lang="ar-SA" sz="2000" dirty="0" smtClean="0">
                          <a:effectLst/>
                        </a:rPr>
                        <a:t>الرؤية</a:t>
                      </a:r>
                      <a:endParaRPr lang="en-US" sz="2000" dirty="0">
                        <a:effectLst/>
                      </a:endParaRPr>
                    </a:p>
                    <a:p>
                      <a:pPr algn="ctr" rtl="1">
                        <a:lnSpc>
                          <a:spcPct val="107000"/>
                        </a:lnSpc>
                        <a:spcAft>
                          <a:spcPts val="0"/>
                        </a:spcAft>
                      </a:pPr>
                      <a:r>
                        <a:rPr lang="en-US" sz="2000" dirty="0">
                          <a:effectLst/>
                        </a:rPr>
                        <a:t>Visibility &amp; Links</a:t>
                      </a:r>
                    </a:p>
                    <a:p>
                      <a:pPr algn="ctr" rtl="1">
                        <a:lnSpc>
                          <a:spcPct val="107000"/>
                        </a:lnSpc>
                        <a:spcAft>
                          <a:spcPts val="0"/>
                        </a:spcAft>
                      </a:pPr>
                      <a:r>
                        <a:rPr lang="ar-SA"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solidFill>
                  </a:tcPr>
                </a:tc>
                <a:tc>
                  <a:txBody>
                    <a:bodyPr/>
                    <a:lstStyle/>
                    <a:p>
                      <a:pPr algn="ctr" rtl="1">
                        <a:lnSpc>
                          <a:spcPct val="107000"/>
                        </a:lnSpc>
                        <a:spcAft>
                          <a:spcPts val="0"/>
                        </a:spcAft>
                      </a:pPr>
                      <a:r>
                        <a:rPr lang="ar-SA" sz="1100" dirty="0">
                          <a:effectLst/>
                        </a:rPr>
                        <a:t>العدد الإجمالي للروابط الخارجية الخاصة بالموقع وعدد مرات الإشارة اليها </a:t>
                      </a:r>
                      <a:r>
                        <a:rPr lang="ar-SA" sz="1100" dirty="0" smtClean="0">
                          <a:effectLst/>
                        </a:rPr>
                        <a:t> من قبل </a:t>
                      </a:r>
                      <a:r>
                        <a:rPr lang="ar-SA" sz="1100" dirty="0">
                          <a:effectLst/>
                        </a:rPr>
                        <a:t>المواقع الاخرى</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solidFill>
                  </a:tcPr>
                </a:tc>
                <a:tc>
                  <a:txBody>
                    <a:bodyPr/>
                    <a:lstStyle/>
                    <a:p>
                      <a:pPr algn="ctr" rtl="1">
                        <a:lnSpc>
                          <a:spcPct val="107000"/>
                        </a:lnSpc>
                        <a:spcAft>
                          <a:spcPts val="0"/>
                        </a:spcAft>
                      </a:pPr>
                      <a:r>
                        <a:rPr lang="ar-SA" sz="2000" dirty="0">
                          <a:effectLst/>
                        </a:rPr>
                        <a:t>50</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solidFill>
                  </a:tcPr>
                </a:tc>
                <a:extLst>
                  <a:ext uri="{0D108BD9-81ED-4DB2-BD59-A6C34878D82A}">
                    <a16:rowId xmlns:a16="http://schemas.microsoft.com/office/drawing/2014/main" val="3975198435"/>
                  </a:ext>
                </a:extLst>
              </a:tr>
            </a:tbl>
          </a:graphicData>
        </a:graphic>
      </p:graphicFrame>
      <p:graphicFrame>
        <p:nvGraphicFramePr>
          <p:cNvPr id="3" name="Chart 2"/>
          <p:cNvGraphicFramePr>
            <a:graphicFrameLocks/>
          </p:cNvGraphicFramePr>
          <p:nvPr>
            <p:extLst>
              <p:ext uri="{D42A27DB-BD31-4B8C-83A1-F6EECF244321}">
                <p14:modId xmlns:p14="http://schemas.microsoft.com/office/powerpoint/2010/main" val="3912005419"/>
              </p:ext>
            </p:extLst>
          </p:nvPr>
        </p:nvGraphicFramePr>
        <p:xfrm>
          <a:off x="1546167" y="660627"/>
          <a:ext cx="5960226" cy="58898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24755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p:cNvGraphicFramePr>
            <a:graphicFrameLocks noGrp="1"/>
          </p:cNvGraphicFramePr>
          <p:nvPr>
            <p:extLst>
              <p:ext uri="{D42A27DB-BD31-4B8C-83A1-F6EECF244321}">
                <p14:modId xmlns:p14="http://schemas.microsoft.com/office/powerpoint/2010/main" val="2957635990"/>
              </p:ext>
            </p:extLst>
          </p:nvPr>
        </p:nvGraphicFramePr>
        <p:xfrm>
          <a:off x="1687484" y="120650"/>
          <a:ext cx="9584573" cy="6774126"/>
        </p:xfrm>
        <a:graphic>
          <a:graphicData uri="http://schemas.openxmlformats.org/drawingml/2006/table">
            <a:tbl>
              <a:tblPr firstRow="1" firstCol="1" bandRow="1">
                <a:tableStyleId>{5C22544A-7EE6-4342-B048-85BDC9FD1C3A}</a:tableStyleId>
              </a:tblPr>
              <a:tblGrid>
                <a:gridCol w="2269374">
                  <a:extLst>
                    <a:ext uri="{9D8B030D-6E8A-4147-A177-3AD203B41FA5}">
                      <a16:colId xmlns:a16="http://schemas.microsoft.com/office/drawing/2014/main" val="3658513424"/>
                    </a:ext>
                  </a:extLst>
                </a:gridCol>
                <a:gridCol w="2244436">
                  <a:extLst>
                    <a:ext uri="{9D8B030D-6E8A-4147-A177-3AD203B41FA5}">
                      <a16:colId xmlns:a16="http://schemas.microsoft.com/office/drawing/2014/main" val="1279757412"/>
                    </a:ext>
                  </a:extLst>
                </a:gridCol>
                <a:gridCol w="2945231">
                  <a:extLst>
                    <a:ext uri="{9D8B030D-6E8A-4147-A177-3AD203B41FA5}">
                      <a16:colId xmlns:a16="http://schemas.microsoft.com/office/drawing/2014/main" val="1485756039"/>
                    </a:ext>
                  </a:extLst>
                </a:gridCol>
                <a:gridCol w="2125532">
                  <a:extLst>
                    <a:ext uri="{9D8B030D-6E8A-4147-A177-3AD203B41FA5}">
                      <a16:colId xmlns:a16="http://schemas.microsoft.com/office/drawing/2014/main" val="4281011963"/>
                    </a:ext>
                  </a:extLst>
                </a:gridCol>
              </a:tblGrid>
              <a:tr h="277303">
                <a:tc>
                  <a:txBody>
                    <a:bodyPr/>
                    <a:lstStyle/>
                    <a:p>
                      <a:pPr algn="ctr" rtl="1">
                        <a:lnSpc>
                          <a:spcPct val="107000"/>
                        </a:lnSpc>
                        <a:spcAft>
                          <a:spcPts val="800"/>
                        </a:spcAft>
                      </a:pPr>
                      <a:r>
                        <a:rPr lang="en-US" sz="1000" dirty="0">
                          <a:effectLst/>
                        </a:rPr>
                        <a:t/>
                      </a:r>
                      <a:br>
                        <a:rPr lang="en-US" sz="1000" dirty="0">
                          <a:effectLst/>
                        </a:rPr>
                      </a:br>
                      <a:r>
                        <a:rPr lang="ar-SA" sz="1000" dirty="0" smtClean="0">
                          <a:effectLst/>
                        </a:rPr>
                        <a:t>الترتيب</a:t>
                      </a:r>
                      <a:r>
                        <a:rPr lang="ar-IQ" sz="1000" dirty="0" smtClean="0">
                          <a:effectLst/>
                        </a:rPr>
                        <a:t> لعام 2018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98766" marR="30100" marT="15050" marB="15050" anchor="ctr"/>
                </a:tc>
                <a:tc>
                  <a:txBody>
                    <a:bodyPr/>
                    <a:lstStyle/>
                    <a:p>
                      <a:pPr algn="ctr" rtl="1">
                        <a:lnSpc>
                          <a:spcPct val="107000"/>
                        </a:lnSpc>
                        <a:spcAft>
                          <a:spcPts val="800"/>
                        </a:spcAft>
                      </a:pPr>
                      <a:r>
                        <a:rPr lang="ar-SA" sz="1000" dirty="0">
                          <a:effectLst/>
                        </a:rPr>
                        <a:t>الترتيب العالمي</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98766" marR="30100" marT="15050" marB="15050" anchor="ctr"/>
                </a:tc>
                <a:tc>
                  <a:txBody>
                    <a:bodyPr/>
                    <a:lstStyle/>
                    <a:p>
                      <a:pPr algn="ctr" rtl="1">
                        <a:lnSpc>
                          <a:spcPct val="107000"/>
                        </a:lnSpc>
                        <a:spcAft>
                          <a:spcPts val="800"/>
                        </a:spcAft>
                      </a:pPr>
                      <a:r>
                        <a:rPr lang="ar-SA" sz="1000" b="1" dirty="0">
                          <a:solidFill>
                            <a:schemeClr val="tx1">
                              <a:lumMod val="95000"/>
                              <a:lumOff val="5000"/>
                            </a:schemeClr>
                          </a:solidFill>
                          <a:effectLst/>
                        </a:rPr>
                        <a:t>الجامعة</a:t>
                      </a:r>
                      <a:endParaRPr lang="en-US" sz="1000" b="1" dirty="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98766" marR="30100" marT="15050" marB="15050" anchor="ctr"/>
                </a:tc>
                <a:tc>
                  <a:txBody>
                    <a:bodyPr/>
                    <a:lstStyle/>
                    <a:p>
                      <a:pPr algn="ctr" rtl="1">
                        <a:lnSpc>
                          <a:spcPct val="107000"/>
                        </a:lnSpc>
                        <a:spcAft>
                          <a:spcPts val="800"/>
                        </a:spcAft>
                      </a:pPr>
                      <a:r>
                        <a:rPr lang="ar-SA" sz="1000" dirty="0" smtClean="0">
                          <a:effectLst/>
                        </a:rPr>
                        <a:t>الدولة العربية</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98766" marR="30100" marT="15050" marB="15050" anchor="ctr"/>
                </a:tc>
                <a:extLst>
                  <a:ext uri="{0D108BD9-81ED-4DB2-BD59-A6C34878D82A}">
                    <a16:rowId xmlns:a16="http://schemas.microsoft.com/office/drawing/2014/main" val="2439631953"/>
                  </a:ext>
                </a:extLst>
              </a:tr>
              <a:tr h="201821">
                <a:tc>
                  <a:txBody>
                    <a:bodyPr/>
                    <a:lstStyle/>
                    <a:p>
                      <a:pPr algn="ctr" rtl="1">
                        <a:lnSpc>
                          <a:spcPct val="107000"/>
                        </a:lnSpc>
                        <a:spcAft>
                          <a:spcPts val="800"/>
                        </a:spcAft>
                      </a:pPr>
                      <a:r>
                        <a:rPr lang="en-US" sz="1000">
                          <a:effectLst/>
                        </a:rPr>
                        <a:t>1</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1">
                        <a:lnSpc>
                          <a:spcPct val="107000"/>
                        </a:lnSpc>
                        <a:spcAft>
                          <a:spcPts val="800"/>
                        </a:spcAft>
                      </a:pPr>
                      <a:r>
                        <a:rPr lang="en-US" sz="1000">
                          <a:effectLst/>
                        </a:rPr>
                        <a:t>424</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1">
                        <a:lnSpc>
                          <a:spcPct val="107000"/>
                        </a:lnSpc>
                        <a:spcAft>
                          <a:spcPts val="800"/>
                        </a:spcAft>
                      </a:pPr>
                      <a:r>
                        <a:rPr lang="ar-SA" sz="1000" b="1" u="sng" dirty="0">
                          <a:solidFill>
                            <a:schemeClr val="tx1">
                              <a:lumMod val="95000"/>
                              <a:lumOff val="5000"/>
                            </a:schemeClr>
                          </a:solidFill>
                          <a:effectLst/>
                          <a:hlinkClick r:id="rId2" tooltip="جامعة الملك سعود"/>
                        </a:rPr>
                        <a:t>جامعة الملك سعود</a:t>
                      </a:r>
                      <a:endParaRPr lang="en-US" sz="1000" b="1" dirty="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0">
                        <a:lnSpc>
                          <a:spcPct val="107000"/>
                        </a:lnSpc>
                        <a:spcAft>
                          <a:spcPts val="800"/>
                        </a:spcAft>
                      </a:pPr>
                      <a:r>
                        <a:rPr lang="en-US" sz="1000" b="1" dirty="0">
                          <a:solidFill>
                            <a:schemeClr val="tx1"/>
                          </a:solidFill>
                          <a:effectLst/>
                        </a:rPr>
                        <a:t> </a:t>
                      </a:r>
                      <a:r>
                        <a:rPr lang="ar-SA" sz="1000" b="1" u="sng" dirty="0">
                          <a:solidFill>
                            <a:schemeClr val="tx1"/>
                          </a:solidFill>
                          <a:effectLst/>
                          <a:hlinkClick r:id="rId3" tooltip="السعودية"/>
                        </a:rPr>
                        <a:t>السعودية</a:t>
                      </a:r>
                      <a:endParaRPr lang="en-US" sz="1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extLst>
                  <a:ext uri="{0D108BD9-81ED-4DB2-BD59-A6C34878D82A}">
                    <a16:rowId xmlns:a16="http://schemas.microsoft.com/office/drawing/2014/main" val="3893409303"/>
                  </a:ext>
                </a:extLst>
              </a:tr>
              <a:tr h="201821">
                <a:tc>
                  <a:txBody>
                    <a:bodyPr/>
                    <a:lstStyle/>
                    <a:p>
                      <a:pPr algn="ctr" rtl="1">
                        <a:lnSpc>
                          <a:spcPct val="107000"/>
                        </a:lnSpc>
                        <a:spcAft>
                          <a:spcPts val="800"/>
                        </a:spcAft>
                      </a:pPr>
                      <a:r>
                        <a:rPr lang="en-US" sz="1000">
                          <a:effectLst/>
                        </a:rPr>
                        <a:t>2</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1">
                        <a:lnSpc>
                          <a:spcPct val="107000"/>
                        </a:lnSpc>
                        <a:spcAft>
                          <a:spcPts val="800"/>
                        </a:spcAft>
                      </a:pPr>
                      <a:r>
                        <a:rPr lang="en-US" sz="1000">
                          <a:effectLst/>
                        </a:rPr>
                        <a:t>510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1">
                        <a:lnSpc>
                          <a:spcPct val="107000"/>
                        </a:lnSpc>
                        <a:spcAft>
                          <a:spcPts val="800"/>
                        </a:spcAft>
                      </a:pPr>
                      <a:r>
                        <a:rPr lang="ar-SA" sz="1000" b="1" u="sng" dirty="0">
                          <a:solidFill>
                            <a:schemeClr val="tx1">
                              <a:lumMod val="95000"/>
                              <a:lumOff val="5000"/>
                            </a:schemeClr>
                          </a:solidFill>
                          <a:effectLst/>
                          <a:hlinkClick r:id="rId4" tooltip="جامعة الملك عبد العزيز"/>
                        </a:rPr>
                        <a:t>جامعة الملك عبد العزيز</a:t>
                      </a:r>
                      <a:endParaRPr lang="en-US" sz="1000" b="1" dirty="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0">
                        <a:lnSpc>
                          <a:spcPct val="107000"/>
                        </a:lnSpc>
                        <a:spcAft>
                          <a:spcPts val="800"/>
                        </a:spcAft>
                      </a:pPr>
                      <a:r>
                        <a:rPr lang="en-US" sz="1000" b="1" dirty="0">
                          <a:solidFill>
                            <a:schemeClr val="tx1"/>
                          </a:solidFill>
                          <a:effectLst/>
                        </a:rPr>
                        <a:t> </a:t>
                      </a:r>
                      <a:r>
                        <a:rPr lang="ar-SA" sz="1000" b="1" u="sng" dirty="0">
                          <a:solidFill>
                            <a:schemeClr val="tx1"/>
                          </a:solidFill>
                          <a:effectLst/>
                          <a:hlinkClick r:id="rId3" tooltip="السعودية"/>
                        </a:rPr>
                        <a:t>السعودية</a:t>
                      </a:r>
                      <a:endParaRPr lang="en-US" sz="1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extLst>
                  <a:ext uri="{0D108BD9-81ED-4DB2-BD59-A6C34878D82A}">
                    <a16:rowId xmlns:a16="http://schemas.microsoft.com/office/drawing/2014/main" val="748888170"/>
                  </a:ext>
                </a:extLst>
              </a:tr>
              <a:tr h="201821">
                <a:tc>
                  <a:txBody>
                    <a:bodyPr/>
                    <a:lstStyle/>
                    <a:p>
                      <a:pPr algn="ctr" rtl="1">
                        <a:lnSpc>
                          <a:spcPct val="107000"/>
                        </a:lnSpc>
                        <a:spcAft>
                          <a:spcPts val="800"/>
                        </a:spcAft>
                      </a:pPr>
                      <a:r>
                        <a:rPr lang="en-US" sz="1000">
                          <a:effectLst/>
                        </a:rPr>
                        <a:t>3</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1">
                        <a:lnSpc>
                          <a:spcPct val="107000"/>
                        </a:lnSpc>
                        <a:spcAft>
                          <a:spcPts val="800"/>
                        </a:spcAft>
                      </a:pPr>
                      <a:r>
                        <a:rPr lang="en-US" sz="1000" dirty="0">
                          <a:effectLst/>
                        </a:rPr>
                        <a:t>590</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1">
                        <a:lnSpc>
                          <a:spcPct val="107000"/>
                        </a:lnSpc>
                        <a:spcAft>
                          <a:spcPts val="800"/>
                        </a:spcAft>
                      </a:pPr>
                      <a:r>
                        <a:rPr lang="ar-SA" sz="1000" b="1" u="sng" dirty="0">
                          <a:solidFill>
                            <a:schemeClr val="tx1">
                              <a:lumMod val="95000"/>
                              <a:lumOff val="5000"/>
                            </a:schemeClr>
                          </a:solidFill>
                          <a:effectLst/>
                          <a:hlinkClick r:id="rId5" tooltip="جامعة الملك عبد الله للعلوم والتقنية"/>
                        </a:rPr>
                        <a:t>جامعة الملك عبد الله للعلوم والتقنية</a:t>
                      </a:r>
                      <a:endParaRPr lang="en-US" sz="1000" b="1" dirty="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0">
                        <a:lnSpc>
                          <a:spcPct val="107000"/>
                        </a:lnSpc>
                        <a:spcAft>
                          <a:spcPts val="800"/>
                        </a:spcAft>
                      </a:pPr>
                      <a:r>
                        <a:rPr lang="en-US" sz="1000" b="1" dirty="0">
                          <a:solidFill>
                            <a:schemeClr val="tx1"/>
                          </a:solidFill>
                          <a:effectLst/>
                        </a:rPr>
                        <a:t> </a:t>
                      </a:r>
                      <a:r>
                        <a:rPr lang="ar-SA" sz="1000" b="1" u="sng" dirty="0">
                          <a:solidFill>
                            <a:schemeClr val="tx1"/>
                          </a:solidFill>
                          <a:effectLst/>
                          <a:hlinkClick r:id="rId3" tooltip="السعودية"/>
                        </a:rPr>
                        <a:t>السعودية</a:t>
                      </a:r>
                      <a:endParaRPr lang="en-US" sz="1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extLst>
                  <a:ext uri="{0D108BD9-81ED-4DB2-BD59-A6C34878D82A}">
                    <a16:rowId xmlns:a16="http://schemas.microsoft.com/office/drawing/2014/main" val="2376925664"/>
                  </a:ext>
                </a:extLst>
              </a:tr>
              <a:tr h="201821">
                <a:tc>
                  <a:txBody>
                    <a:bodyPr/>
                    <a:lstStyle/>
                    <a:p>
                      <a:pPr algn="ctr" rtl="1">
                        <a:lnSpc>
                          <a:spcPct val="107000"/>
                        </a:lnSpc>
                        <a:spcAft>
                          <a:spcPts val="800"/>
                        </a:spcAft>
                      </a:pPr>
                      <a:r>
                        <a:rPr lang="en-US" sz="1000">
                          <a:effectLst/>
                        </a:rPr>
                        <a:t>4</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1">
                        <a:lnSpc>
                          <a:spcPct val="107000"/>
                        </a:lnSpc>
                        <a:spcAft>
                          <a:spcPts val="800"/>
                        </a:spcAft>
                      </a:pPr>
                      <a:r>
                        <a:rPr lang="en-US" sz="1000">
                          <a:effectLst/>
                        </a:rPr>
                        <a:t>743</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1">
                        <a:lnSpc>
                          <a:spcPct val="107000"/>
                        </a:lnSpc>
                        <a:spcAft>
                          <a:spcPts val="800"/>
                        </a:spcAft>
                      </a:pPr>
                      <a:r>
                        <a:rPr lang="ar-SA" sz="1000" b="1" u="sng" dirty="0">
                          <a:solidFill>
                            <a:schemeClr val="tx1">
                              <a:lumMod val="95000"/>
                              <a:lumOff val="5000"/>
                            </a:schemeClr>
                          </a:solidFill>
                          <a:effectLst/>
                          <a:hlinkClick r:id="rId6" tooltip="جامعة القاهرة"/>
                        </a:rPr>
                        <a:t>جامعة القاهرة</a:t>
                      </a:r>
                      <a:endParaRPr lang="en-US" sz="1000" b="1" dirty="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0">
                        <a:lnSpc>
                          <a:spcPct val="107000"/>
                        </a:lnSpc>
                        <a:spcAft>
                          <a:spcPts val="800"/>
                        </a:spcAft>
                      </a:pPr>
                      <a:r>
                        <a:rPr lang="en-US" sz="1000" b="1" dirty="0">
                          <a:solidFill>
                            <a:schemeClr val="tx1"/>
                          </a:solidFill>
                          <a:effectLst/>
                        </a:rPr>
                        <a:t> </a:t>
                      </a:r>
                      <a:r>
                        <a:rPr lang="ar-SA" sz="1000" b="1" u="sng" dirty="0">
                          <a:solidFill>
                            <a:schemeClr val="tx1"/>
                          </a:solidFill>
                          <a:effectLst/>
                          <a:hlinkClick r:id="rId7" tooltip="مصر"/>
                        </a:rPr>
                        <a:t>مصر</a:t>
                      </a:r>
                      <a:endParaRPr lang="en-US" sz="1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extLst>
                  <a:ext uri="{0D108BD9-81ED-4DB2-BD59-A6C34878D82A}">
                    <a16:rowId xmlns:a16="http://schemas.microsoft.com/office/drawing/2014/main" val="4068494886"/>
                  </a:ext>
                </a:extLst>
              </a:tr>
              <a:tr h="201821">
                <a:tc>
                  <a:txBody>
                    <a:bodyPr/>
                    <a:lstStyle/>
                    <a:p>
                      <a:pPr algn="ctr" rtl="1">
                        <a:lnSpc>
                          <a:spcPct val="107000"/>
                        </a:lnSpc>
                        <a:spcAft>
                          <a:spcPts val="800"/>
                        </a:spcAft>
                      </a:pPr>
                      <a:r>
                        <a:rPr lang="en-US" sz="1000">
                          <a:effectLst/>
                        </a:rPr>
                        <a:t>5</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1">
                        <a:lnSpc>
                          <a:spcPct val="107000"/>
                        </a:lnSpc>
                        <a:spcAft>
                          <a:spcPts val="800"/>
                        </a:spcAft>
                      </a:pPr>
                      <a:r>
                        <a:rPr lang="en-US" sz="1000">
                          <a:effectLst/>
                        </a:rPr>
                        <a:t>803</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1">
                        <a:lnSpc>
                          <a:spcPct val="107000"/>
                        </a:lnSpc>
                        <a:spcAft>
                          <a:spcPts val="800"/>
                        </a:spcAft>
                      </a:pPr>
                      <a:r>
                        <a:rPr lang="ar-SA" sz="1000" b="1" u="sng" dirty="0">
                          <a:solidFill>
                            <a:schemeClr val="tx1">
                              <a:lumMod val="95000"/>
                              <a:lumOff val="5000"/>
                            </a:schemeClr>
                          </a:solidFill>
                          <a:effectLst/>
                          <a:hlinkClick r:id="rId8" tooltip="الجامعة الأميركية في بيروت"/>
                        </a:rPr>
                        <a:t>الجامعة الأمريكية في بيروت</a:t>
                      </a:r>
                      <a:endParaRPr lang="en-US" sz="1000" b="1" dirty="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0">
                        <a:lnSpc>
                          <a:spcPct val="107000"/>
                        </a:lnSpc>
                        <a:spcAft>
                          <a:spcPts val="800"/>
                        </a:spcAft>
                      </a:pPr>
                      <a:r>
                        <a:rPr lang="en-US" sz="1000" b="1" dirty="0">
                          <a:solidFill>
                            <a:schemeClr val="tx1"/>
                          </a:solidFill>
                          <a:effectLst/>
                        </a:rPr>
                        <a:t> </a:t>
                      </a:r>
                      <a:r>
                        <a:rPr lang="ar-SA" sz="1000" b="1" u="sng" dirty="0">
                          <a:solidFill>
                            <a:schemeClr val="tx1"/>
                          </a:solidFill>
                          <a:effectLst/>
                          <a:hlinkClick r:id="rId9" tooltip="لبنان"/>
                        </a:rPr>
                        <a:t>لبنان</a:t>
                      </a:r>
                      <a:endParaRPr lang="en-US" sz="1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extLst>
                  <a:ext uri="{0D108BD9-81ED-4DB2-BD59-A6C34878D82A}">
                    <a16:rowId xmlns:a16="http://schemas.microsoft.com/office/drawing/2014/main" val="2556675303"/>
                  </a:ext>
                </a:extLst>
              </a:tr>
              <a:tr h="201821">
                <a:tc>
                  <a:txBody>
                    <a:bodyPr/>
                    <a:lstStyle/>
                    <a:p>
                      <a:pPr algn="ctr" rtl="1">
                        <a:lnSpc>
                          <a:spcPct val="107000"/>
                        </a:lnSpc>
                        <a:spcAft>
                          <a:spcPts val="800"/>
                        </a:spcAft>
                      </a:pPr>
                      <a:r>
                        <a:rPr lang="en-US" sz="1000">
                          <a:effectLst/>
                        </a:rPr>
                        <a:t>6</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1">
                        <a:lnSpc>
                          <a:spcPct val="107000"/>
                        </a:lnSpc>
                        <a:spcAft>
                          <a:spcPts val="800"/>
                        </a:spcAft>
                      </a:pPr>
                      <a:r>
                        <a:rPr lang="en-US" sz="1000">
                          <a:effectLst/>
                        </a:rPr>
                        <a:t>852</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1">
                        <a:lnSpc>
                          <a:spcPct val="107000"/>
                        </a:lnSpc>
                        <a:spcAft>
                          <a:spcPts val="800"/>
                        </a:spcAft>
                      </a:pPr>
                      <a:r>
                        <a:rPr lang="ar-SA" sz="1000" b="1" u="sng" dirty="0">
                          <a:solidFill>
                            <a:schemeClr val="tx1">
                              <a:lumMod val="95000"/>
                              <a:lumOff val="5000"/>
                            </a:schemeClr>
                          </a:solidFill>
                          <a:effectLst/>
                          <a:hlinkClick r:id="rId10" tooltip="جامعة الملك فهد للبترول والمعادن"/>
                        </a:rPr>
                        <a:t>جامعة الملك فهد للبترول والمعادن</a:t>
                      </a:r>
                      <a:endParaRPr lang="en-US" sz="1000" b="1" dirty="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0">
                        <a:lnSpc>
                          <a:spcPct val="107000"/>
                        </a:lnSpc>
                        <a:spcAft>
                          <a:spcPts val="800"/>
                        </a:spcAft>
                      </a:pPr>
                      <a:r>
                        <a:rPr lang="en-US" sz="1000" b="1">
                          <a:solidFill>
                            <a:schemeClr val="tx1"/>
                          </a:solidFill>
                          <a:effectLst/>
                        </a:rPr>
                        <a:t> </a:t>
                      </a:r>
                      <a:r>
                        <a:rPr lang="ar-SA" sz="1000" b="1" u="sng">
                          <a:solidFill>
                            <a:schemeClr val="tx1"/>
                          </a:solidFill>
                          <a:effectLst/>
                          <a:hlinkClick r:id="rId3" tooltip="السعودية"/>
                        </a:rPr>
                        <a:t>السعودية</a:t>
                      </a:r>
                      <a:endParaRPr lang="en-US" sz="10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extLst>
                  <a:ext uri="{0D108BD9-81ED-4DB2-BD59-A6C34878D82A}">
                    <a16:rowId xmlns:a16="http://schemas.microsoft.com/office/drawing/2014/main" val="2569179180"/>
                  </a:ext>
                </a:extLst>
              </a:tr>
              <a:tr h="201821">
                <a:tc>
                  <a:txBody>
                    <a:bodyPr/>
                    <a:lstStyle/>
                    <a:p>
                      <a:pPr algn="ctr" rtl="1">
                        <a:lnSpc>
                          <a:spcPct val="107000"/>
                        </a:lnSpc>
                        <a:spcAft>
                          <a:spcPts val="800"/>
                        </a:spcAft>
                      </a:pPr>
                      <a:r>
                        <a:rPr lang="en-US" sz="1000">
                          <a:effectLst/>
                        </a:rPr>
                        <a:t>7</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1">
                        <a:lnSpc>
                          <a:spcPct val="107000"/>
                        </a:lnSpc>
                        <a:spcAft>
                          <a:spcPts val="800"/>
                        </a:spcAft>
                      </a:pPr>
                      <a:r>
                        <a:rPr lang="en-US" sz="1000">
                          <a:effectLst/>
                        </a:rPr>
                        <a:t>1134</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1">
                        <a:lnSpc>
                          <a:spcPct val="107000"/>
                        </a:lnSpc>
                        <a:spcAft>
                          <a:spcPts val="800"/>
                        </a:spcAft>
                      </a:pPr>
                      <a:r>
                        <a:rPr lang="ar-SA" sz="1000" b="1" u="sng" dirty="0">
                          <a:solidFill>
                            <a:schemeClr val="tx1">
                              <a:lumMod val="95000"/>
                              <a:lumOff val="5000"/>
                            </a:schemeClr>
                          </a:solidFill>
                          <a:effectLst/>
                          <a:hlinkClick r:id="rId11" tooltip="جامعة الإمارات العربية المتحدة"/>
                        </a:rPr>
                        <a:t>جامعة الإمارات العربية المتحدة</a:t>
                      </a:r>
                      <a:endParaRPr lang="en-US" sz="1000" b="1" dirty="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0">
                        <a:lnSpc>
                          <a:spcPct val="107000"/>
                        </a:lnSpc>
                        <a:spcAft>
                          <a:spcPts val="800"/>
                        </a:spcAft>
                      </a:pPr>
                      <a:r>
                        <a:rPr lang="en-US" sz="1000" b="1">
                          <a:solidFill>
                            <a:schemeClr val="tx1"/>
                          </a:solidFill>
                          <a:effectLst/>
                        </a:rPr>
                        <a:t> </a:t>
                      </a:r>
                      <a:r>
                        <a:rPr lang="ar-SA" sz="1000" b="1" u="sng">
                          <a:solidFill>
                            <a:schemeClr val="tx1"/>
                          </a:solidFill>
                          <a:effectLst/>
                          <a:hlinkClick r:id="rId12" tooltip="الإمارات العربية المتحدة"/>
                        </a:rPr>
                        <a:t>الإمارات العربية المتحدة</a:t>
                      </a:r>
                      <a:endParaRPr lang="en-US" sz="10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extLst>
                  <a:ext uri="{0D108BD9-81ED-4DB2-BD59-A6C34878D82A}">
                    <a16:rowId xmlns:a16="http://schemas.microsoft.com/office/drawing/2014/main" val="1947345309"/>
                  </a:ext>
                </a:extLst>
              </a:tr>
              <a:tr h="201821">
                <a:tc>
                  <a:txBody>
                    <a:bodyPr/>
                    <a:lstStyle/>
                    <a:p>
                      <a:pPr algn="ctr" rtl="1">
                        <a:lnSpc>
                          <a:spcPct val="107000"/>
                        </a:lnSpc>
                        <a:spcAft>
                          <a:spcPts val="800"/>
                        </a:spcAft>
                      </a:pPr>
                      <a:r>
                        <a:rPr lang="en-US" sz="1000">
                          <a:effectLst/>
                        </a:rPr>
                        <a:t>8</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1">
                        <a:lnSpc>
                          <a:spcPct val="107000"/>
                        </a:lnSpc>
                        <a:spcAft>
                          <a:spcPts val="800"/>
                        </a:spcAft>
                      </a:pPr>
                      <a:r>
                        <a:rPr lang="en-US" sz="1000" dirty="0">
                          <a:effectLst/>
                        </a:rPr>
                        <a:t>1165</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1">
                        <a:lnSpc>
                          <a:spcPct val="107000"/>
                        </a:lnSpc>
                        <a:spcAft>
                          <a:spcPts val="800"/>
                        </a:spcAft>
                      </a:pPr>
                      <a:r>
                        <a:rPr lang="ar-SA" sz="1000" b="1" u="sng" dirty="0">
                          <a:solidFill>
                            <a:schemeClr val="tx1">
                              <a:lumMod val="95000"/>
                              <a:lumOff val="5000"/>
                            </a:schemeClr>
                          </a:solidFill>
                          <a:effectLst/>
                          <a:hlinkClick r:id="rId13" tooltip="جامعة قطر"/>
                        </a:rPr>
                        <a:t>جامعة قطر</a:t>
                      </a:r>
                      <a:endParaRPr lang="en-US" sz="1000" b="1" dirty="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0">
                        <a:lnSpc>
                          <a:spcPct val="107000"/>
                        </a:lnSpc>
                        <a:spcAft>
                          <a:spcPts val="800"/>
                        </a:spcAft>
                      </a:pPr>
                      <a:r>
                        <a:rPr lang="en-US" sz="1000" b="1" dirty="0">
                          <a:solidFill>
                            <a:schemeClr val="tx1"/>
                          </a:solidFill>
                          <a:effectLst/>
                        </a:rPr>
                        <a:t> </a:t>
                      </a:r>
                      <a:r>
                        <a:rPr lang="ar-SA" sz="1000" b="1" u="sng" dirty="0">
                          <a:solidFill>
                            <a:schemeClr val="tx1"/>
                          </a:solidFill>
                          <a:effectLst/>
                          <a:hlinkClick r:id="rId14" tooltip="قطر"/>
                        </a:rPr>
                        <a:t>قطر</a:t>
                      </a:r>
                      <a:endParaRPr lang="en-US" sz="1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extLst>
                  <a:ext uri="{0D108BD9-81ED-4DB2-BD59-A6C34878D82A}">
                    <a16:rowId xmlns:a16="http://schemas.microsoft.com/office/drawing/2014/main" val="1657244793"/>
                  </a:ext>
                </a:extLst>
              </a:tr>
              <a:tr h="201821">
                <a:tc>
                  <a:txBody>
                    <a:bodyPr/>
                    <a:lstStyle/>
                    <a:p>
                      <a:pPr algn="ctr" rtl="1">
                        <a:lnSpc>
                          <a:spcPct val="107000"/>
                        </a:lnSpc>
                        <a:spcAft>
                          <a:spcPts val="800"/>
                        </a:spcAft>
                      </a:pPr>
                      <a:r>
                        <a:rPr lang="en-US" sz="1000">
                          <a:effectLst/>
                        </a:rPr>
                        <a:t>9</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1">
                        <a:lnSpc>
                          <a:spcPct val="107000"/>
                        </a:lnSpc>
                        <a:spcAft>
                          <a:spcPts val="800"/>
                        </a:spcAft>
                      </a:pPr>
                      <a:r>
                        <a:rPr lang="en-US" sz="1000">
                          <a:effectLst/>
                        </a:rPr>
                        <a:t>1204</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1">
                        <a:lnSpc>
                          <a:spcPct val="107000"/>
                        </a:lnSpc>
                        <a:spcAft>
                          <a:spcPts val="800"/>
                        </a:spcAft>
                      </a:pPr>
                      <a:r>
                        <a:rPr lang="ar-SA" sz="1000" b="1" u="sng" dirty="0">
                          <a:solidFill>
                            <a:schemeClr val="tx1">
                              <a:lumMod val="95000"/>
                              <a:lumOff val="5000"/>
                            </a:schemeClr>
                          </a:solidFill>
                          <a:effectLst/>
                          <a:hlinkClick r:id="rId15" tooltip="جامعة الإسكندرية"/>
                        </a:rPr>
                        <a:t>جامعة الإسكندرية</a:t>
                      </a:r>
                      <a:endParaRPr lang="en-US" sz="1000" b="1" dirty="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0">
                        <a:lnSpc>
                          <a:spcPct val="107000"/>
                        </a:lnSpc>
                        <a:spcAft>
                          <a:spcPts val="800"/>
                        </a:spcAft>
                      </a:pPr>
                      <a:r>
                        <a:rPr lang="en-US" sz="1000" b="1" dirty="0">
                          <a:solidFill>
                            <a:schemeClr val="tx1"/>
                          </a:solidFill>
                          <a:effectLst/>
                        </a:rPr>
                        <a:t> </a:t>
                      </a:r>
                      <a:r>
                        <a:rPr lang="ar-SA" sz="1000" b="1" u="sng" dirty="0">
                          <a:solidFill>
                            <a:schemeClr val="tx1"/>
                          </a:solidFill>
                          <a:effectLst/>
                          <a:hlinkClick r:id="rId7" tooltip="مصر"/>
                        </a:rPr>
                        <a:t>مصر</a:t>
                      </a:r>
                      <a:endParaRPr lang="en-US" sz="1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extLst>
                  <a:ext uri="{0D108BD9-81ED-4DB2-BD59-A6C34878D82A}">
                    <a16:rowId xmlns:a16="http://schemas.microsoft.com/office/drawing/2014/main" val="1414284531"/>
                  </a:ext>
                </a:extLst>
              </a:tr>
              <a:tr h="201821">
                <a:tc>
                  <a:txBody>
                    <a:bodyPr/>
                    <a:lstStyle/>
                    <a:p>
                      <a:pPr algn="ctr" rtl="1">
                        <a:lnSpc>
                          <a:spcPct val="107000"/>
                        </a:lnSpc>
                        <a:spcAft>
                          <a:spcPts val="800"/>
                        </a:spcAft>
                      </a:pPr>
                      <a:r>
                        <a:rPr lang="en-US" sz="1000" dirty="0">
                          <a:effectLst/>
                        </a:rPr>
                        <a:t>10</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1">
                        <a:lnSpc>
                          <a:spcPct val="107000"/>
                        </a:lnSpc>
                        <a:spcAft>
                          <a:spcPts val="800"/>
                        </a:spcAft>
                      </a:pPr>
                      <a:r>
                        <a:rPr lang="en-US" sz="1000">
                          <a:effectLst/>
                        </a:rPr>
                        <a:t>1220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1">
                        <a:lnSpc>
                          <a:spcPct val="107000"/>
                        </a:lnSpc>
                        <a:spcAft>
                          <a:spcPts val="800"/>
                        </a:spcAft>
                      </a:pPr>
                      <a:r>
                        <a:rPr lang="ar-SA" sz="1000" b="1" u="sng" dirty="0">
                          <a:solidFill>
                            <a:schemeClr val="tx1">
                              <a:lumMod val="95000"/>
                              <a:lumOff val="5000"/>
                            </a:schemeClr>
                          </a:solidFill>
                          <a:effectLst/>
                          <a:hlinkClick r:id="rId16" tooltip="الجامعة الأردنية"/>
                        </a:rPr>
                        <a:t>الجامعة الأردنية</a:t>
                      </a:r>
                      <a:endParaRPr lang="en-US" sz="1000" b="1" dirty="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0">
                        <a:lnSpc>
                          <a:spcPct val="107000"/>
                        </a:lnSpc>
                        <a:spcAft>
                          <a:spcPts val="800"/>
                        </a:spcAft>
                      </a:pPr>
                      <a:r>
                        <a:rPr lang="en-US" sz="1000" b="1" dirty="0">
                          <a:solidFill>
                            <a:schemeClr val="tx1"/>
                          </a:solidFill>
                          <a:effectLst/>
                        </a:rPr>
                        <a:t> </a:t>
                      </a:r>
                      <a:r>
                        <a:rPr lang="ar-SA" sz="1000" b="1" u="sng" dirty="0">
                          <a:solidFill>
                            <a:schemeClr val="tx1"/>
                          </a:solidFill>
                          <a:effectLst/>
                          <a:hlinkClick r:id="rId17" tooltip="الأردن"/>
                        </a:rPr>
                        <a:t>الأردن</a:t>
                      </a:r>
                      <a:endParaRPr lang="en-US" sz="1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extLst>
                  <a:ext uri="{0D108BD9-81ED-4DB2-BD59-A6C34878D82A}">
                    <a16:rowId xmlns:a16="http://schemas.microsoft.com/office/drawing/2014/main" val="1807749958"/>
                  </a:ext>
                </a:extLst>
              </a:tr>
              <a:tr h="201821">
                <a:tc>
                  <a:txBody>
                    <a:bodyPr/>
                    <a:lstStyle/>
                    <a:p>
                      <a:pPr algn="ctr" rtl="1">
                        <a:lnSpc>
                          <a:spcPct val="107000"/>
                        </a:lnSpc>
                        <a:spcAft>
                          <a:spcPts val="800"/>
                        </a:spcAft>
                      </a:pPr>
                      <a:r>
                        <a:rPr lang="en-US" sz="1000" dirty="0">
                          <a:effectLst/>
                        </a:rPr>
                        <a:t>11</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1">
                        <a:lnSpc>
                          <a:spcPct val="107000"/>
                        </a:lnSpc>
                        <a:spcAft>
                          <a:spcPts val="800"/>
                        </a:spcAft>
                      </a:pPr>
                      <a:r>
                        <a:rPr lang="en-US" sz="1000">
                          <a:effectLst/>
                        </a:rPr>
                        <a:t>1308</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1">
                        <a:lnSpc>
                          <a:spcPct val="107000"/>
                        </a:lnSpc>
                        <a:spcAft>
                          <a:spcPts val="800"/>
                        </a:spcAft>
                      </a:pPr>
                      <a:r>
                        <a:rPr lang="ar-SA" sz="1000" b="1" u="sng" dirty="0">
                          <a:solidFill>
                            <a:schemeClr val="tx1">
                              <a:lumMod val="95000"/>
                              <a:lumOff val="5000"/>
                            </a:schemeClr>
                          </a:solidFill>
                          <a:effectLst/>
                          <a:hlinkClick r:id="rId18" tooltip="الجامعة الأمريكية (القاهرة)"/>
                        </a:rPr>
                        <a:t>الجامعة الأمريكية في القاهرة</a:t>
                      </a:r>
                      <a:endParaRPr lang="en-US" sz="1000" b="1" dirty="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0">
                        <a:lnSpc>
                          <a:spcPct val="107000"/>
                        </a:lnSpc>
                        <a:spcAft>
                          <a:spcPts val="800"/>
                        </a:spcAft>
                      </a:pPr>
                      <a:r>
                        <a:rPr lang="en-US" sz="1000" b="1" dirty="0">
                          <a:solidFill>
                            <a:schemeClr val="tx1"/>
                          </a:solidFill>
                          <a:effectLst/>
                        </a:rPr>
                        <a:t> </a:t>
                      </a:r>
                      <a:r>
                        <a:rPr lang="ar-SA" sz="1000" b="1" u="sng" dirty="0">
                          <a:solidFill>
                            <a:schemeClr val="tx1"/>
                          </a:solidFill>
                          <a:effectLst/>
                          <a:hlinkClick r:id="rId7" tooltip="مصر"/>
                        </a:rPr>
                        <a:t>مصر</a:t>
                      </a:r>
                      <a:endParaRPr lang="en-US" sz="1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extLst>
                  <a:ext uri="{0D108BD9-81ED-4DB2-BD59-A6C34878D82A}">
                    <a16:rowId xmlns:a16="http://schemas.microsoft.com/office/drawing/2014/main" val="2580626552"/>
                  </a:ext>
                </a:extLst>
              </a:tr>
              <a:tr h="201821">
                <a:tc>
                  <a:txBody>
                    <a:bodyPr/>
                    <a:lstStyle/>
                    <a:p>
                      <a:pPr algn="ctr" rtl="1">
                        <a:lnSpc>
                          <a:spcPct val="107000"/>
                        </a:lnSpc>
                        <a:spcAft>
                          <a:spcPts val="800"/>
                        </a:spcAft>
                      </a:pPr>
                      <a:r>
                        <a:rPr lang="en-US" sz="1000">
                          <a:effectLst/>
                        </a:rPr>
                        <a:t>12</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1">
                        <a:lnSpc>
                          <a:spcPct val="107000"/>
                        </a:lnSpc>
                        <a:spcAft>
                          <a:spcPts val="800"/>
                        </a:spcAft>
                      </a:pPr>
                      <a:r>
                        <a:rPr lang="en-US" sz="1000">
                          <a:effectLst/>
                        </a:rPr>
                        <a:t>1351</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1">
                        <a:lnSpc>
                          <a:spcPct val="107000"/>
                        </a:lnSpc>
                        <a:spcAft>
                          <a:spcPts val="800"/>
                        </a:spcAft>
                      </a:pPr>
                      <a:r>
                        <a:rPr lang="ar-SA" sz="1000" b="1" u="sng" dirty="0">
                          <a:solidFill>
                            <a:schemeClr val="tx1">
                              <a:lumMod val="95000"/>
                              <a:lumOff val="5000"/>
                            </a:schemeClr>
                          </a:solidFill>
                          <a:effectLst/>
                          <a:hlinkClick r:id="rId19" tooltip="جامعة المنصورة"/>
                        </a:rPr>
                        <a:t>جامعة المنصورة</a:t>
                      </a:r>
                      <a:endParaRPr lang="en-US" sz="1000" b="1" dirty="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0">
                        <a:lnSpc>
                          <a:spcPct val="107000"/>
                        </a:lnSpc>
                        <a:spcAft>
                          <a:spcPts val="800"/>
                        </a:spcAft>
                      </a:pPr>
                      <a:r>
                        <a:rPr lang="en-US" sz="1000" b="1">
                          <a:solidFill>
                            <a:schemeClr val="tx1"/>
                          </a:solidFill>
                          <a:effectLst/>
                        </a:rPr>
                        <a:t> </a:t>
                      </a:r>
                      <a:r>
                        <a:rPr lang="ar-SA" sz="1000" b="1" u="sng">
                          <a:solidFill>
                            <a:schemeClr val="tx1"/>
                          </a:solidFill>
                          <a:effectLst/>
                          <a:hlinkClick r:id="rId7" tooltip="مصر"/>
                        </a:rPr>
                        <a:t>مصر</a:t>
                      </a:r>
                      <a:endParaRPr lang="en-US" sz="10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extLst>
                  <a:ext uri="{0D108BD9-81ED-4DB2-BD59-A6C34878D82A}">
                    <a16:rowId xmlns:a16="http://schemas.microsoft.com/office/drawing/2014/main" val="2900855599"/>
                  </a:ext>
                </a:extLst>
              </a:tr>
              <a:tr h="201821">
                <a:tc>
                  <a:txBody>
                    <a:bodyPr/>
                    <a:lstStyle/>
                    <a:p>
                      <a:pPr algn="ctr" rtl="1">
                        <a:lnSpc>
                          <a:spcPct val="107000"/>
                        </a:lnSpc>
                        <a:spcAft>
                          <a:spcPts val="800"/>
                        </a:spcAft>
                      </a:pPr>
                      <a:r>
                        <a:rPr lang="en-US" sz="1000">
                          <a:effectLst/>
                        </a:rPr>
                        <a:t>13</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1">
                        <a:lnSpc>
                          <a:spcPct val="107000"/>
                        </a:lnSpc>
                        <a:spcAft>
                          <a:spcPts val="800"/>
                        </a:spcAft>
                      </a:pPr>
                      <a:r>
                        <a:rPr lang="en-US" sz="1000">
                          <a:effectLst/>
                        </a:rPr>
                        <a:t>1455</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1">
                        <a:lnSpc>
                          <a:spcPct val="107000"/>
                        </a:lnSpc>
                        <a:spcAft>
                          <a:spcPts val="800"/>
                        </a:spcAft>
                      </a:pPr>
                      <a:r>
                        <a:rPr lang="ar-SA" sz="1000" b="1" u="sng" dirty="0">
                          <a:solidFill>
                            <a:schemeClr val="tx1">
                              <a:lumMod val="95000"/>
                              <a:lumOff val="5000"/>
                            </a:schemeClr>
                          </a:solidFill>
                          <a:effectLst/>
                          <a:hlinkClick r:id="rId20" tooltip="جامعة أم القرى"/>
                        </a:rPr>
                        <a:t>جامعة أم القرى</a:t>
                      </a:r>
                      <a:endParaRPr lang="en-US" sz="1000" b="1" dirty="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0">
                        <a:lnSpc>
                          <a:spcPct val="107000"/>
                        </a:lnSpc>
                        <a:spcAft>
                          <a:spcPts val="800"/>
                        </a:spcAft>
                      </a:pPr>
                      <a:r>
                        <a:rPr lang="en-US" sz="1000" b="1" dirty="0">
                          <a:solidFill>
                            <a:schemeClr val="tx1"/>
                          </a:solidFill>
                          <a:effectLst/>
                        </a:rPr>
                        <a:t> </a:t>
                      </a:r>
                      <a:r>
                        <a:rPr lang="ar-SA" sz="1000" b="1" u="sng" dirty="0">
                          <a:solidFill>
                            <a:schemeClr val="tx1"/>
                          </a:solidFill>
                          <a:effectLst/>
                          <a:hlinkClick r:id="rId3" tooltip="السعودية"/>
                        </a:rPr>
                        <a:t>السعودية</a:t>
                      </a:r>
                      <a:endParaRPr lang="en-US" sz="1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extLst>
                  <a:ext uri="{0D108BD9-81ED-4DB2-BD59-A6C34878D82A}">
                    <a16:rowId xmlns:a16="http://schemas.microsoft.com/office/drawing/2014/main" val="3321458182"/>
                  </a:ext>
                </a:extLst>
              </a:tr>
              <a:tr h="201821">
                <a:tc>
                  <a:txBody>
                    <a:bodyPr/>
                    <a:lstStyle/>
                    <a:p>
                      <a:pPr algn="ctr" rtl="1">
                        <a:lnSpc>
                          <a:spcPct val="107000"/>
                        </a:lnSpc>
                        <a:spcAft>
                          <a:spcPts val="800"/>
                        </a:spcAft>
                      </a:pPr>
                      <a:r>
                        <a:rPr lang="en-US" sz="1000">
                          <a:effectLst/>
                        </a:rPr>
                        <a:t>14</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1">
                        <a:lnSpc>
                          <a:spcPct val="107000"/>
                        </a:lnSpc>
                        <a:spcAft>
                          <a:spcPts val="800"/>
                        </a:spcAft>
                      </a:pPr>
                      <a:r>
                        <a:rPr lang="en-US" sz="1000">
                          <a:effectLst/>
                        </a:rPr>
                        <a:t>1522</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1">
                        <a:lnSpc>
                          <a:spcPct val="107000"/>
                        </a:lnSpc>
                        <a:spcAft>
                          <a:spcPts val="800"/>
                        </a:spcAft>
                      </a:pPr>
                      <a:r>
                        <a:rPr lang="ar-SA" sz="1000" b="1" u="sng" dirty="0">
                          <a:solidFill>
                            <a:schemeClr val="tx1">
                              <a:lumMod val="95000"/>
                              <a:lumOff val="5000"/>
                            </a:schemeClr>
                          </a:solidFill>
                          <a:effectLst/>
                          <a:hlinkClick r:id="rId21" tooltip="جامعة عين شمس"/>
                        </a:rPr>
                        <a:t>جامعة عين شمس</a:t>
                      </a:r>
                      <a:endParaRPr lang="en-US" sz="1000" b="1" dirty="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0">
                        <a:lnSpc>
                          <a:spcPct val="107000"/>
                        </a:lnSpc>
                        <a:spcAft>
                          <a:spcPts val="800"/>
                        </a:spcAft>
                      </a:pPr>
                      <a:r>
                        <a:rPr lang="en-US" sz="1000" b="1" dirty="0">
                          <a:solidFill>
                            <a:schemeClr val="tx1"/>
                          </a:solidFill>
                          <a:effectLst/>
                        </a:rPr>
                        <a:t> </a:t>
                      </a:r>
                      <a:r>
                        <a:rPr lang="ar-SA" sz="1000" b="1" u="sng" dirty="0">
                          <a:solidFill>
                            <a:schemeClr val="tx1"/>
                          </a:solidFill>
                          <a:effectLst/>
                          <a:hlinkClick r:id="rId7" tooltip="مصر"/>
                        </a:rPr>
                        <a:t>مصر</a:t>
                      </a:r>
                      <a:endParaRPr lang="en-US" sz="1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extLst>
                  <a:ext uri="{0D108BD9-81ED-4DB2-BD59-A6C34878D82A}">
                    <a16:rowId xmlns:a16="http://schemas.microsoft.com/office/drawing/2014/main" val="3688505738"/>
                  </a:ext>
                </a:extLst>
              </a:tr>
              <a:tr h="201821">
                <a:tc>
                  <a:txBody>
                    <a:bodyPr/>
                    <a:lstStyle/>
                    <a:p>
                      <a:pPr algn="ctr" rtl="1">
                        <a:lnSpc>
                          <a:spcPct val="107000"/>
                        </a:lnSpc>
                        <a:spcAft>
                          <a:spcPts val="800"/>
                        </a:spcAft>
                      </a:pPr>
                      <a:r>
                        <a:rPr lang="en-US" sz="1000">
                          <a:effectLst/>
                        </a:rPr>
                        <a:t>15</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1">
                        <a:lnSpc>
                          <a:spcPct val="107000"/>
                        </a:lnSpc>
                        <a:spcAft>
                          <a:spcPts val="800"/>
                        </a:spcAft>
                      </a:pPr>
                      <a:r>
                        <a:rPr lang="en-US" sz="1000">
                          <a:effectLst/>
                        </a:rPr>
                        <a:t>1560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1">
                        <a:lnSpc>
                          <a:spcPct val="107000"/>
                        </a:lnSpc>
                        <a:spcAft>
                          <a:spcPts val="800"/>
                        </a:spcAft>
                      </a:pPr>
                      <a:r>
                        <a:rPr lang="ar-SA" sz="1000" b="1" u="sng" dirty="0">
                          <a:solidFill>
                            <a:schemeClr val="tx1">
                              <a:lumMod val="95000"/>
                              <a:lumOff val="5000"/>
                            </a:schemeClr>
                          </a:solidFill>
                          <a:effectLst/>
                          <a:hlinkClick r:id="rId22" tooltip="معهد مصدر للعلوم والتكنولوجيا"/>
                        </a:rPr>
                        <a:t>معهد مصدر للعلوم والتكنولوجيا</a:t>
                      </a:r>
                      <a:endParaRPr lang="en-US" sz="1000" b="1" dirty="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0">
                        <a:lnSpc>
                          <a:spcPct val="107000"/>
                        </a:lnSpc>
                        <a:spcAft>
                          <a:spcPts val="800"/>
                        </a:spcAft>
                      </a:pPr>
                      <a:r>
                        <a:rPr lang="en-US" sz="1000" b="1" dirty="0">
                          <a:solidFill>
                            <a:schemeClr val="tx1"/>
                          </a:solidFill>
                          <a:effectLst/>
                        </a:rPr>
                        <a:t> </a:t>
                      </a:r>
                      <a:r>
                        <a:rPr lang="ar-SA" sz="1000" b="1" u="sng" dirty="0">
                          <a:solidFill>
                            <a:schemeClr val="tx1"/>
                          </a:solidFill>
                          <a:effectLst/>
                          <a:hlinkClick r:id="rId12" tooltip="الإمارات العربية المتحدة"/>
                        </a:rPr>
                        <a:t>الإمارات العربية المتحدة</a:t>
                      </a:r>
                      <a:endParaRPr lang="en-US" sz="1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extLst>
                  <a:ext uri="{0D108BD9-81ED-4DB2-BD59-A6C34878D82A}">
                    <a16:rowId xmlns:a16="http://schemas.microsoft.com/office/drawing/2014/main" val="3988665584"/>
                  </a:ext>
                </a:extLst>
              </a:tr>
              <a:tr h="201821">
                <a:tc>
                  <a:txBody>
                    <a:bodyPr/>
                    <a:lstStyle/>
                    <a:p>
                      <a:pPr algn="ctr" rtl="1">
                        <a:lnSpc>
                          <a:spcPct val="107000"/>
                        </a:lnSpc>
                        <a:spcAft>
                          <a:spcPts val="800"/>
                        </a:spcAft>
                      </a:pPr>
                      <a:r>
                        <a:rPr lang="en-US" sz="1000">
                          <a:effectLst/>
                        </a:rPr>
                        <a:t>16</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1">
                        <a:lnSpc>
                          <a:spcPct val="107000"/>
                        </a:lnSpc>
                        <a:spcAft>
                          <a:spcPts val="800"/>
                        </a:spcAft>
                      </a:pPr>
                      <a:r>
                        <a:rPr lang="en-US" sz="1000">
                          <a:effectLst/>
                        </a:rPr>
                        <a:t>1707</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1">
                        <a:lnSpc>
                          <a:spcPct val="107000"/>
                        </a:lnSpc>
                        <a:spcAft>
                          <a:spcPts val="800"/>
                        </a:spcAft>
                      </a:pPr>
                      <a:r>
                        <a:rPr lang="ar-SA" sz="1000" b="1" u="sng" dirty="0">
                          <a:solidFill>
                            <a:schemeClr val="tx1">
                              <a:lumMod val="95000"/>
                              <a:lumOff val="5000"/>
                            </a:schemeClr>
                          </a:solidFill>
                          <a:effectLst/>
                          <a:hlinkClick r:id="rId23" tooltip="جامعة الكويت"/>
                        </a:rPr>
                        <a:t>جامعة الكويت</a:t>
                      </a:r>
                      <a:endParaRPr lang="en-US" sz="1000" b="1" dirty="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0">
                        <a:lnSpc>
                          <a:spcPct val="107000"/>
                        </a:lnSpc>
                        <a:spcAft>
                          <a:spcPts val="800"/>
                        </a:spcAft>
                      </a:pPr>
                      <a:r>
                        <a:rPr lang="en-US" sz="1000" b="1" dirty="0">
                          <a:solidFill>
                            <a:schemeClr val="tx1"/>
                          </a:solidFill>
                          <a:effectLst/>
                        </a:rPr>
                        <a:t> </a:t>
                      </a:r>
                      <a:r>
                        <a:rPr lang="ar-SA" sz="1000" b="1" u="sng" dirty="0">
                          <a:solidFill>
                            <a:schemeClr val="tx1"/>
                          </a:solidFill>
                          <a:effectLst/>
                          <a:hlinkClick r:id="rId24" tooltip="الكويت"/>
                        </a:rPr>
                        <a:t>الكويت</a:t>
                      </a:r>
                      <a:endParaRPr lang="en-US" sz="1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extLst>
                  <a:ext uri="{0D108BD9-81ED-4DB2-BD59-A6C34878D82A}">
                    <a16:rowId xmlns:a16="http://schemas.microsoft.com/office/drawing/2014/main" val="2222851698"/>
                  </a:ext>
                </a:extLst>
              </a:tr>
              <a:tr h="201821">
                <a:tc>
                  <a:txBody>
                    <a:bodyPr/>
                    <a:lstStyle/>
                    <a:p>
                      <a:pPr algn="ctr" rtl="1">
                        <a:lnSpc>
                          <a:spcPct val="107000"/>
                        </a:lnSpc>
                        <a:spcAft>
                          <a:spcPts val="800"/>
                        </a:spcAft>
                      </a:pPr>
                      <a:r>
                        <a:rPr lang="en-US" sz="1000">
                          <a:effectLst/>
                        </a:rPr>
                        <a:t>17</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1">
                        <a:lnSpc>
                          <a:spcPct val="107000"/>
                        </a:lnSpc>
                        <a:spcAft>
                          <a:spcPts val="800"/>
                        </a:spcAft>
                      </a:pPr>
                      <a:r>
                        <a:rPr lang="en-US" sz="1000">
                          <a:effectLst/>
                        </a:rPr>
                        <a:t>1729</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1">
                        <a:lnSpc>
                          <a:spcPct val="107000"/>
                        </a:lnSpc>
                        <a:spcAft>
                          <a:spcPts val="800"/>
                        </a:spcAft>
                      </a:pPr>
                      <a:r>
                        <a:rPr lang="ar-SA" sz="1000" b="1" u="sng" dirty="0">
                          <a:solidFill>
                            <a:schemeClr val="tx1">
                              <a:lumMod val="95000"/>
                              <a:lumOff val="5000"/>
                            </a:schemeClr>
                          </a:solidFill>
                          <a:effectLst/>
                          <a:hlinkClick r:id="rId25" tooltip="جامعة العلوم والتكنولوجيا (الأردن)"/>
                        </a:rPr>
                        <a:t>جامعة العلوم والتكنولوجيا الأردنية</a:t>
                      </a:r>
                      <a:endParaRPr lang="en-US" sz="1000" b="1" dirty="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0">
                        <a:lnSpc>
                          <a:spcPct val="107000"/>
                        </a:lnSpc>
                        <a:spcAft>
                          <a:spcPts val="800"/>
                        </a:spcAft>
                      </a:pPr>
                      <a:r>
                        <a:rPr lang="en-US" sz="1000" b="1" dirty="0">
                          <a:solidFill>
                            <a:schemeClr val="tx1"/>
                          </a:solidFill>
                          <a:effectLst/>
                        </a:rPr>
                        <a:t> </a:t>
                      </a:r>
                      <a:r>
                        <a:rPr lang="ar-SA" sz="1000" b="1" u="sng" dirty="0">
                          <a:solidFill>
                            <a:schemeClr val="tx1"/>
                          </a:solidFill>
                          <a:effectLst/>
                          <a:hlinkClick r:id="rId17" tooltip="الأردن"/>
                        </a:rPr>
                        <a:t>الأردن</a:t>
                      </a:r>
                      <a:endParaRPr lang="en-US" sz="1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extLst>
                  <a:ext uri="{0D108BD9-81ED-4DB2-BD59-A6C34878D82A}">
                    <a16:rowId xmlns:a16="http://schemas.microsoft.com/office/drawing/2014/main" val="1644123551"/>
                  </a:ext>
                </a:extLst>
              </a:tr>
              <a:tr h="201821">
                <a:tc>
                  <a:txBody>
                    <a:bodyPr/>
                    <a:lstStyle/>
                    <a:p>
                      <a:pPr algn="ctr" rtl="1">
                        <a:lnSpc>
                          <a:spcPct val="107000"/>
                        </a:lnSpc>
                        <a:spcAft>
                          <a:spcPts val="800"/>
                        </a:spcAft>
                      </a:pPr>
                      <a:r>
                        <a:rPr lang="en-US" sz="1000">
                          <a:effectLst/>
                        </a:rPr>
                        <a:t>18</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1">
                        <a:lnSpc>
                          <a:spcPct val="107000"/>
                        </a:lnSpc>
                        <a:spcAft>
                          <a:spcPts val="800"/>
                        </a:spcAft>
                      </a:pPr>
                      <a:r>
                        <a:rPr lang="en-US" sz="1000">
                          <a:effectLst/>
                        </a:rPr>
                        <a:t>1740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1">
                        <a:lnSpc>
                          <a:spcPct val="107000"/>
                        </a:lnSpc>
                        <a:spcAft>
                          <a:spcPts val="800"/>
                        </a:spcAft>
                      </a:pPr>
                      <a:r>
                        <a:rPr lang="ar-SA" sz="1000" b="1" u="sng" dirty="0">
                          <a:solidFill>
                            <a:schemeClr val="tx1">
                              <a:lumMod val="95000"/>
                              <a:lumOff val="5000"/>
                            </a:schemeClr>
                          </a:solidFill>
                          <a:effectLst/>
                          <a:hlinkClick r:id="rId26" tooltip="الجامعة الأمريكية (الشارقة)"/>
                        </a:rPr>
                        <a:t>الجامعة الأمريكية في الشارقة</a:t>
                      </a:r>
                      <a:endParaRPr lang="en-US" sz="1000" b="1" dirty="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0">
                        <a:lnSpc>
                          <a:spcPct val="107000"/>
                        </a:lnSpc>
                        <a:spcAft>
                          <a:spcPts val="800"/>
                        </a:spcAft>
                      </a:pPr>
                      <a:r>
                        <a:rPr lang="en-US" sz="1000" b="1">
                          <a:solidFill>
                            <a:schemeClr val="tx1"/>
                          </a:solidFill>
                          <a:effectLst/>
                        </a:rPr>
                        <a:t> </a:t>
                      </a:r>
                      <a:r>
                        <a:rPr lang="ar-SA" sz="1000" b="1" u="sng">
                          <a:solidFill>
                            <a:schemeClr val="tx1"/>
                          </a:solidFill>
                          <a:effectLst/>
                          <a:hlinkClick r:id="rId12" tooltip="الإمارات العربية المتحدة"/>
                        </a:rPr>
                        <a:t>الإمارات العربية المتحدة</a:t>
                      </a:r>
                      <a:endParaRPr lang="en-US" sz="10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extLst>
                  <a:ext uri="{0D108BD9-81ED-4DB2-BD59-A6C34878D82A}">
                    <a16:rowId xmlns:a16="http://schemas.microsoft.com/office/drawing/2014/main" val="21038742"/>
                  </a:ext>
                </a:extLst>
              </a:tr>
              <a:tr h="201821">
                <a:tc>
                  <a:txBody>
                    <a:bodyPr/>
                    <a:lstStyle/>
                    <a:p>
                      <a:pPr algn="ctr" rtl="1">
                        <a:lnSpc>
                          <a:spcPct val="107000"/>
                        </a:lnSpc>
                        <a:spcAft>
                          <a:spcPts val="800"/>
                        </a:spcAft>
                      </a:pPr>
                      <a:r>
                        <a:rPr lang="en-US" sz="1000">
                          <a:effectLst/>
                        </a:rPr>
                        <a:t>19</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1">
                        <a:lnSpc>
                          <a:spcPct val="107000"/>
                        </a:lnSpc>
                        <a:spcAft>
                          <a:spcPts val="800"/>
                        </a:spcAft>
                      </a:pPr>
                      <a:r>
                        <a:rPr lang="en-US" sz="1000">
                          <a:effectLst/>
                        </a:rPr>
                        <a:t>1793</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1">
                        <a:lnSpc>
                          <a:spcPct val="107000"/>
                        </a:lnSpc>
                        <a:spcAft>
                          <a:spcPts val="800"/>
                        </a:spcAft>
                      </a:pPr>
                      <a:r>
                        <a:rPr lang="ar-SA" sz="1000" b="1" u="sng" dirty="0">
                          <a:solidFill>
                            <a:schemeClr val="tx1">
                              <a:lumMod val="95000"/>
                              <a:lumOff val="5000"/>
                            </a:schemeClr>
                          </a:solidFill>
                          <a:effectLst/>
                          <a:hlinkClick r:id="rId27" tooltip="جامعة أسيوط"/>
                        </a:rPr>
                        <a:t>جامعة أسيوط</a:t>
                      </a:r>
                      <a:endParaRPr lang="en-US" sz="1000" b="1" dirty="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0">
                        <a:lnSpc>
                          <a:spcPct val="107000"/>
                        </a:lnSpc>
                        <a:spcAft>
                          <a:spcPts val="800"/>
                        </a:spcAft>
                      </a:pPr>
                      <a:r>
                        <a:rPr lang="en-US" sz="1000" b="1">
                          <a:solidFill>
                            <a:schemeClr val="tx1"/>
                          </a:solidFill>
                          <a:effectLst/>
                        </a:rPr>
                        <a:t> </a:t>
                      </a:r>
                      <a:r>
                        <a:rPr lang="ar-SA" sz="1000" b="1" u="sng">
                          <a:solidFill>
                            <a:schemeClr val="tx1"/>
                          </a:solidFill>
                          <a:effectLst/>
                          <a:hlinkClick r:id="rId7" tooltip="مصر"/>
                        </a:rPr>
                        <a:t>مصر</a:t>
                      </a:r>
                      <a:endParaRPr lang="en-US" sz="10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extLst>
                  <a:ext uri="{0D108BD9-81ED-4DB2-BD59-A6C34878D82A}">
                    <a16:rowId xmlns:a16="http://schemas.microsoft.com/office/drawing/2014/main" val="1652022611"/>
                  </a:ext>
                </a:extLst>
              </a:tr>
              <a:tr h="201821">
                <a:tc>
                  <a:txBody>
                    <a:bodyPr/>
                    <a:lstStyle/>
                    <a:p>
                      <a:pPr algn="ctr" rtl="1">
                        <a:lnSpc>
                          <a:spcPct val="107000"/>
                        </a:lnSpc>
                        <a:spcAft>
                          <a:spcPts val="800"/>
                        </a:spcAft>
                      </a:pPr>
                      <a:r>
                        <a:rPr lang="en-US" sz="1000">
                          <a:effectLst/>
                        </a:rPr>
                        <a:t>20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1">
                        <a:lnSpc>
                          <a:spcPct val="107000"/>
                        </a:lnSpc>
                        <a:spcAft>
                          <a:spcPts val="800"/>
                        </a:spcAft>
                      </a:pPr>
                      <a:r>
                        <a:rPr lang="en-US" sz="1000">
                          <a:effectLst/>
                        </a:rPr>
                        <a:t>1802</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1">
                        <a:lnSpc>
                          <a:spcPct val="107000"/>
                        </a:lnSpc>
                        <a:spcAft>
                          <a:spcPts val="800"/>
                        </a:spcAft>
                      </a:pPr>
                      <a:r>
                        <a:rPr lang="ar-SA" sz="1000" b="1" u="sng" dirty="0">
                          <a:solidFill>
                            <a:schemeClr val="tx1">
                              <a:lumMod val="95000"/>
                              <a:lumOff val="5000"/>
                            </a:schemeClr>
                          </a:solidFill>
                          <a:effectLst/>
                          <a:hlinkClick r:id="rId28" tooltip="جامعة بنها"/>
                        </a:rPr>
                        <a:t>جامعة بنها</a:t>
                      </a:r>
                      <a:endParaRPr lang="en-US" sz="1000" b="1" dirty="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0">
                        <a:lnSpc>
                          <a:spcPct val="107000"/>
                        </a:lnSpc>
                        <a:spcAft>
                          <a:spcPts val="800"/>
                        </a:spcAft>
                      </a:pPr>
                      <a:r>
                        <a:rPr lang="en-US" sz="1000" b="1">
                          <a:solidFill>
                            <a:schemeClr val="tx1"/>
                          </a:solidFill>
                          <a:effectLst/>
                        </a:rPr>
                        <a:t> </a:t>
                      </a:r>
                      <a:r>
                        <a:rPr lang="ar-SA" sz="1000" b="1" u="sng">
                          <a:solidFill>
                            <a:schemeClr val="tx1"/>
                          </a:solidFill>
                          <a:effectLst/>
                          <a:hlinkClick r:id="rId7" tooltip="مصر"/>
                        </a:rPr>
                        <a:t>مصر</a:t>
                      </a:r>
                      <a:endParaRPr lang="en-US" sz="10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extLst>
                  <a:ext uri="{0D108BD9-81ED-4DB2-BD59-A6C34878D82A}">
                    <a16:rowId xmlns:a16="http://schemas.microsoft.com/office/drawing/2014/main" val="1308006970"/>
                  </a:ext>
                </a:extLst>
              </a:tr>
              <a:tr h="201821">
                <a:tc>
                  <a:txBody>
                    <a:bodyPr/>
                    <a:lstStyle/>
                    <a:p>
                      <a:pPr algn="ctr" rtl="1">
                        <a:lnSpc>
                          <a:spcPct val="107000"/>
                        </a:lnSpc>
                        <a:spcAft>
                          <a:spcPts val="800"/>
                        </a:spcAft>
                      </a:pPr>
                      <a:r>
                        <a:rPr lang="en-US" sz="1000">
                          <a:effectLst/>
                        </a:rPr>
                        <a:t>21</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1">
                        <a:lnSpc>
                          <a:spcPct val="107000"/>
                        </a:lnSpc>
                        <a:spcAft>
                          <a:spcPts val="800"/>
                        </a:spcAft>
                      </a:pPr>
                      <a:r>
                        <a:rPr lang="en-US" sz="1000">
                          <a:effectLst/>
                        </a:rPr>
                        <a:t>1826</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1">
                        <a:lnSpc>
                          <a:spcPct val="107000"/>
                        </a:lnSpc>
                        <a:spcAft>
                          <a:spcPts val="800"/>
                        </a:spcAft>
                      </a:pPr>
                      <a:r>
                        <a:rPr lang="ar-SA" sz="1000" b="1" u="sng" dirty="0">
                          <a:solidFill>
                            <a:schemeClr val="tx1">
                              <a:lumMod val="95000"/>
                              <a:lumOff val="5000"/>
                            </a:schemeClr>
                          </a:solidFill>
                          <a:effectLst/>
                          <a:hlinkClick r:id="rId29" tooltip="جامعة القديس يوسف"/>
                        </a:rPr>
                        <a:t>جامعة القديس يوسف</a:t>
                      </a:r>
                      <a:endParaRPr lang="en-US" sz="1000" b="1" dirty="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0">
                        <a:lnSpc>
                          <a:spcPct val="107000"/>
                        </a:lnSpc>
                        <a:spcAft>
                          <a:spcPts val="800"/>
                        </a:spcAft>
                      </a:pPr>
                      <a:r>
                        <a:rPr lang="en-US" sz="1000" b="1" dirty="0">
                          <a:solidFill>
                            <a:schemeClr val="tx1"/>
                          </a:solidFill>
                          <a:effectLst/>
                        </a:rPr>
                        <a:t> </a:t>
                      </a:r>
                      <a:r>
                        <a:rPr lang="ar-SA" sz="1000" b="1" u="sng" dirty="0">
                          <a:solidFill>
                            <a:schemeClr val="tx1"/>
                          </a:solidFill>
                          <a:effectLst/>
                          <a:hlinkClick r:id="rId9" tooltip="لبنان"/>
                        </a:rPr>
                        <a:t>لبنان</a:t>
                      </a:r>
                      <a:endParaRPr lang="en-US" sz="1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extLst>
                  <a:ext uri="{0D108BD9-81ED-4DB2-BD59-A6C34878D82A}">
                    <a16:rowId xmlns:a16="http://schemas.microsoft.com/office/drawing/2014/main" val="67219417"/>
                  </a:ext>
                </a:extLst>
              </a:tr>
              <a:tr h="201821">
                <a:tc>
                  <a:txBody>
                    <a:bodyPr/>
                    <a:lstStyle/>
                    <a:p>
                      <a:pPr algn="ctr" rtl="1">
                        <a:lnSpc>
                          <a:spcPct val="107000"/>
                        </a:lnSpc>
                        <a:spcAft>
                          <a:spcPts val="800"/>
                        </a:spcAft>
                      </a:pPr>
                      <a:r>
                        <a:rPr lang="en-US" sz="1000">
                          <a:effectLst/>
                        </a:rPr>
                        <a:t>22</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1">
                        <a:lnSpc>
                          <a:spcPct val="107000"/>
                        </a:lnSpc>
                        <a:spcAft>
                          <a:spcPts val="800"/>
                        </a:spcAft>
                      </a:pPr>
                      <a:r>
                        <a:rPr lang="en-US" sz="1000">
                          <a:effectLst/>
                        </a:rPr>
                        <a:t>1853</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1">
                        <a:lnSpc>
                          <a:spcPct val="107000"/>
                        </a:lnSpc>
                        <a:spcAft>
                          <a:spcPts val="800"/>
                        </a:spcAft>
                      </a:pPr>
                      <a:r>
                        <a:rPr lang="ar-SA" sz="1000" b="1" u="sng" dirty="0">
                          <a:solidFill>
                            <a:schemeClr val="tx1">
                              <a:lumMod val="95000"/>
                              <a:lumOff val="5000"/>
                            </a:schemeClr>
                          </a:solidFill>
                          <a:effectLst/>
                          <a:hlinkClick r:id="rId30" tooltip="جامعة تكساس إيه أند إم في قطر"/>
                        </a:rPr>
                        <a:t>جامعة تكساس إيه أند إم في قطر</a:t>
                      </a:r>
                      <a:endParaRPr lang="en-US" sz="1000" b="1" dirty="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0">
                        <a:lnSpc>
                          <a:spcPct val="107000"/>
                        </a:lnSpc>
                        <a:spcAft>
                          <a:spcPts val="800"/>
                        </a:spcAft>
                      </a:pPr>
                      <a:r>
                        <a:rPr lang="en-US" sz="1000" b="1" dirty="0">
                          <a:solidFill>
                            <a:schemeClr val="tx1"/>
                          </a:solidFill>
                          <a:effectLst/>
                        </a:rPr>
                        <a:t> </a:t>
                      </a:r>
                      <a:r>
                        <a:rPr lang="ar-SA" sz="1000" b="1" u="sng" dirty="0">
                          <a:solidFill>
                            <a:schemeClr val="tx1"/>
                          </a:solidFill>
                          <a:effectLst/>
                          <a:hlinkClick r:id="rId14" tooltip="قطر"/>
                        </a:rPr>
                        <a:t>قطر</a:t>
                      </a:r>
                      <a:endParaRPr lang="en-US" sz="1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extLst>
                  <a:ext uri="{0D108BD9-81ED-4DB2-BD59-A6C34878D82A}">
                    <a16:rowId xmlns:a16="http://schemas.microsoft.com/office/drawing/2014/main" val="2039528802"/>
                  </a:ext>
                </a:extLst>
              </a:tr>
              <a:tr h="201821">
                <a:tc>
                  <a:txBody>
                    <a:bodyPr/>
                    <a:lstStyle/>
                    <a:p>
                      <a:pPr algn="ctr" rtl="1">
                        <a:lnSpc>
                          <a:spcPct val="107000"/>
                        </a:lnSpc>
                        <a:spcAft>
                          <a:spcPts val="800"/>
                        </a:spcAft>
                      </a:pPr>
                      <a:r>
                        <a:rPr lang="en-US" sz="1000">
                          <a:effectLst/>
                        </a:rPr>
                        <a:t>23</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1">
                        <a:lnSpc>
                          <a:spcPct val="107000"/>
                        </a:lnSpc>
                        <a:spcAft>
                          <a:spcPts val="800"/>
                        </a:spcAft>
                      </a:pPr>
                      <a:r>
                        <a:rPr lang="en-US" sz="1000">
                          <a:effectLst/>
                        </a:rPr>
                        <a:t>1899</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1">
                        <a:lnSpc>
                          <a:spcPct val="107000"/>
                        </a:lnSpc>
                        <a:spcAft>
                          <a:spcPts val="800"/>
                        </a:spcAft>
                      </a:pPr>
                      <a:r>
                        <a:rPr lang="ar-SA" sz="1000" b="1" u="sng" dirty="0">
                          <a:solidFill>
                            <a:schemeClr val="tx1">
                              <a:lumMod val="95000"/>
                              <a:lumOff val="5000"/>
                            </a:schemeClr>
                          </a:solidFill>
                          <a:effectLst/>
                          <a:hlinkClick r:id="rId31" tooltip="جامعة الملك خالد"/>
                        </a:rPr>
                        <a:t>جامعة الملك خالد</a:t>
                      </a:r>
                      <a:endParaRPr lang="en-US" sz="1000" b="1" dirty="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0">
                        <a:lnSpc>
                          <a:spcPct val="107000"/>
                        </a:lnSpc>
                        <a:spcAft>
                          <a:spcPts val="800"/>
                        </a:spcAft>
                      </a:pPr>
                      <a:r>
                        <a:rPr lang="en-US" sz="1000" b="1" dirty="0">
                          <a:solidFill>
                            <a:schemeClr val="tx1"/>
                          </a:solidFill>
                          <a:effectLst/>
                        </a:rPr>
                        <a:t> </a:t>
                      </a:r>
                      <a:r>
                        <a:rPr lang="ar-SA" sz="1000" b="1" u="sng" dirty="0">
                          <a:solidFill>
                            <a:schemeClr val="tx1"/>
                          </a:solidFill>
                          <a:effectLst/>
                          <a:hlinkClick r:id="rId3" tooltip="السعودية"/>
                        </a:rPr>
                        <a:t>السعودية</a:t>
                      </a:r>
                      <a:endParaRPr lang="en-US" sz="1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extLst>
                  <a:ext uri="{0D108BD9-81ED-4DB2-BD59-A6C34878D82A}">
                    <a16:rowId xmlns:a16="http://schemas.microsoft.com/office/drawing/2014/main" val="503118860"/>
                  </a:ext>
                </a:extLst>
              </a:tr>
              <a:tr h="201821">
                <a:tc>
                  <a:txBody>
                    <a:bodyPr/>
                    <a:lstStyle/>
                    <a:p>
                      <a:pPr algn="ctr" rtl="1">
                        <a:lnSpc>
                          <a:spcPct val="107000"/>
                        </a:lnSpc>
                        <a:spcAft>
                          <a:spcPts val="800"/>
                        </a:spcAft>
                      </a:pPr>
                      <a:r>
                        <a:rPr lang="en-US" sz="1000">
                          <a:effectLst/>
                        </a:rPr>
                        <a:t>24</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1">
                        <a:lnSpc>
                          <a:spcPct val="107000"/>
                        </a:lnSpc>
                        <a:spcAft>
                          <a:spcPts val="800"/>
                        </a:spcAft>
                      </a:pPr>
                      <a:r>
                        <a:rPr lang="en-US" sz="1000">
                          <a:effectLst/>
                        </a:rPr>
                        <a:t>1899</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1">
                        <a:lnSpc>
                          <a:spcPct val="107000"/>
                        </a:lnSpc>
                        <a:spcAft>
                          <a:spcPts val="800"/>
                        </a:spcAft>
                      </a:pPr>
                      <a:r>
                        <a:rPr lang="ar-SA" sz="1000" b="1" u="sng" dirty="0">
                          <a:solidFill>
                            <a:schemeClr val="tx1">
                              <a:lumMod val="95000"/>
                              <a:lumOff val="5000"/>
                            </a:schemeClr>
                          </a:solidFill>
                          <a:effectLst/>
                          <a:hlinkClick r:id="rId32" tooltip="جامعة الزقازيق"/>
                        </a:rPr>
                        <a:t>جامعة الزقازيق</a:t>
                      </a:r>
                      <a:endParaRPr lang="en-US" sz="1000" b="1" dirty="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0">
                        <a:lnSpc>
                          <a:spcPct val="107000"/>
                        </a:lnSpc>
                        <a:spcAft>
                          <a:spcPts val="800"/>
                        </a:spcAft>
                      </a:pPr>
                      <a:r>
                        <a:rPr lang="en-US" sz="1000" b="1" dirty="0">
                          <a:solidFill>
                            <a:schemeClr val="tx1"/>
                          </a:solidFill>
                          <a:effectLst/>
                        </a:rPr>
                        <a:t> </a:t>
                      </a:r>
                      <a:r>
                        <a:rPr lang="ar-SA" sz="1000" b="1" u="sng" dirty="0">
                          <a:solidFill>
                            <a:schemeClr val="tx1"/>
                          </a:solidFill>
                          <a:effectLst/>
                          <a:hlinkClick r:id="rId7" tooltip="مصر"/>
                        </a:rPr>
                        <a:t>مصر</a:t>
                      </a:r>
                      <a:endParaRPr lang="en-US" sz="1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extLst>
                  <a:ext uri="{0D108BD9-81ED-4DB2-BD59-A6C34878D82A}">
                    <a16:rowId xmlns:a16="http://schemas.microsoft.com/office/drawing/2014/main" val="3230087683"/>
                  </a:ext>
                </a:extLst>
              </a:tr>
              <a:tr h="201821">
                <a:tc>
                  <a:txBody>
                    <a:bodyPr/>
                    <a:lstStyle/>
                    <a:p>
                      <a:pPr algn="ctr" rtl="1">
                        <a:lnSpc>
                          <a:spcPct val="107000"/>
                        </a:lnSpc>
                        <a:spcAft>
                          <a:spcPts val="800"/>
                        </a:spcAft>
                      </a:pPr>
                      <a:r>
                        <a:rPr lang="en-US" sz="1000">
                          <a:effectLst/>
                        </a:rPr>
                        <a:t>25</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1">
                        <a:lnSpc>
                          <a:spcPct val="107000"/>
                        </a:lnSpc>
                        <a:spcAft>
                          <a:spcPts val="800"/>
                        </a:spcAft>
                      </a:pPr>
                      <a:r>
                        <a:rPr lang="en-US" sz="1000">
                          <a:effectLst/>
                        </a:rPr>
                        <a:t>1919</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1">
                        <a:lnSpc>
                          <a:spcPct val="107000"/>
                        </a:lnSpc>
                        <a:spcAft>
                          <a:spcPts val="800"/>
                        </a:spcAft>
                      </a:pPr>
                      <a:r>
                        <a:rPr lang="ar-SA" sz="1000" b="1" u="sng" dirty="0">
                          <a:solidFill>
                            <a:schemeClr val="tx1">
                              <a:lumMod val="95000"/>
                              <a:lumOff val="5000"/>
                            </a:schemeClr>
                          </a:solidFill>
                          <a:effectLst/>
                          <a:hlinkClick r:id="rId33" tooltip="الجامعة اللبنانية الأمريكية"/>
                        </a:rPr>
                        <a:t>الجامعة اللبنانية الأمريكية</a:t>
                      </a:r>
                      <a:endParaRPr lang="en-US" sz="1000" b="1" dirty="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0">
                        <a:lnSpc>
                          <a:spcPct val="107000"/>
                        </a:lnSpc>
                        <a:spcAft>
                          <a:spcPts val="800"/>
                        </a:spcAft>
                      </a:pPr>
                      <a:r>
                        <a:rPr lang="en-US" sz="1000" b="1" dirty="0">
                          <a:solidFill>
                            <a:schemeClr val="tx1"/>
                          </a:solidFill>
                          <a:effectLst/>
                        </a:rPr>
                        <a:t> </a:t>
                      </a:r>
                      <a:r>
                        <a:rPr lang="ar-SA" sz="1000" b="1" u="sng" dirty="0">
                          <a:solidFill>
                            <a:schemeClr val="tx1"/>
                          </a:solidFill>
                          <a:effectLst/>
                          <a:hlinkClick r:id="rId9" tooltip="لبنان"/>
                        </a:rPr>
                        <a:t>لبنان</a:t>
                      </a:r>
                      <a:endParaRPr lang="en-US" sz="1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extLst>
                  <a:ext uri="{0D108BD9-81ED-4DB2-BD59-A6C34878D82A}">
                    <a16:rowId xmlns:a16="http://schemas.microsoft.com/office/drawing/2014/main" val="4150948369"/>
                  </a:ext>
                </a:extLst>
              </a:tr>
              <a:tr h="201821">
                <a:tc>
                  <a:txBody>
                    <a:bodyPr/>
                    <a:lstStyle/>
                    <a:p>
                      <a:pPr algn="ctr" rtl="1">
                        <a:lnSpc>
                          <a:spcPct val="107000"/>
                        </a:lnSpc>
                        <a:spcAft>
                          <a:spcPts val="800"/>
                        </a:spcAft>
                      </a:pPr>
                      <a:r>
                        <a:rPr lang="en-US" sz="1000">
                          <a:effectLst/>
                        </a:rPr>
                        <a:t>26</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1">
                        <a:lnSpc>
                          <a:spcPct val="107000"/>
                        </a:lnSpc>
                        <a:spcAft>
                          <a:spcPts val="800"/>
                        </a:spcAft>
                      </a:pPr>
                      <a:r>
                        <a:rPr lang="en-US" sz="1000">
                          <a:effectLst/>
                        </a:rPr>
                        <a:t>1922</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1">
                        <a:lnSpc>
                          <a:spcPct val="107000"/>
                        </a:lnSpc>
                        <a:spcAft>
                          <a:spcPts val="800"/>
                        </a:spcAft>
                      </a:pPr>
                      <a:r>
                        <a:rPr lang="ar-SA" sz="1000" b="1" u="sng" dirty="0">
                          <a:solidFill>
                            <a:schemeClr val="tx1">
                              <a:lumMod val="95000"/>
                              <a:lumOff val="5000"/>
                            </a:schemeClr>
                          </a:solidFill>
                          <a:effectLst/>
                          <a:hlinkClick r:id="rId34" tooltip="جامعة القاضي عياض"/>
                        </a:rPr>
                        <a:t>جامعة القاضي عياض</a:t>
                      </a:r>
                      <a:endParaRPr lang="en-US" sz="1000" b="1" dirty="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0">
                        <a:lnSpc>
                          <a:spcPct val="107000"/>
                        </a:lnSpc>
                        <a:spcAft>
                          <a:spcPts val="800"/>
                        </a:spcAft>
                      </a:pPr>
                      <a:r>
                        <a:rPr lang="en-US" sz="1000" b="1" dirty="0">
                          <a:solidFill>
                            <a:schemeClr val="tx1"/>
                          </a:solidFill>
                          <a:effectLst/>
                        </a:rPr>
                        <a:t> </a:t>
                      </a:r>
                      <a:r>
                        <a:rPr lang="ar-SA" sz="1000" b="1" u="sng" dirty="0">
                          <a:solidFill>
                            <a:schemeClr val="tx1"/>
                          </a:solidFill>
                          <a:effectLst/>
                          <a:hlinkClick r:id="rId35" tooltip="المغرب"/>
                        </a:rPr>
                        <a:t>المغرب</a:t>
                      </a:r>
                      <a:endParaRPr lang="en-US" sz="1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extLst>
                  <a:ext uri="{0D108BD9-81ED-4DB2-BD59-A6C34878D82A}">
                    <a16:rowId xmlns:a16="http://schemas.microsoft.com/office/drawing/2014/main" val="1055808248"/>
                  </a:ext>
                </a:extLst>
              </a:tr>
              <a:tr h="201821">
                <a:tc>
                  <a:txBody>
                    <a:bodyPr/>
                    <a:lstStyle/>
                    <a:p>
                      <a:pPr algn="ctr" rtl="1">
                        <a:lnSpc>
                          <a:spcPct val="107000"/>
                        </a:lnSpc>
                        <a:spcAft>
                          <a:spcPts val="800"/>
                        </a:spcAft>
                      </a:pPr>
                      <a:r>
                        <a:rPr lang="en-US" sz="1000">
                          <a:effectLst/>
                        </a:rPr>
                        <a:t>27</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1">
                        <a:lnSpc>
                          <a:spcPct val="107000"/>
                        </a:lnSpc>
                        <a:spcAft>
                          <a:spcPts val="800"/>
                        </a:spcAft>
                      </a:pPr>
                      <a:r>
                        <a:rPr lang="en-US" sz="1000">
                          <a:effectLst/>
                        </a:rPr>
                        <a:t>1944</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1">
                        <a:lnSpc>
                          <a:spcPct val="107000"/>
                        </a:lnSpc>
                        <a:spcAft>
                          <a:spcPts val="800"/>
                        </a:spcAft>
                      </a:pPr>
                      <a:r>
                        <a:rPr lang="ar-SA" sz="1000" b="1" u="sng" dirty="0">
                          <a:solidFill>
                            <a:schemeClr val="tx1">
                              <a:lumMod val="95000"/>
                              <a:lumOff val="5000"/>
                            </a:schemeClr>
                          </a:solidFill>
                          <a:effectLst/>
                          <a:hlinkClick r:id="rId36" tooltip="جامعة النجاح الوطنية"/>
                        </a:rPr>
                        <a:t>جامعة النجاح الوطنية</a:t>
                      </a:r>
                      <a:endParaRPr lang="en-US" sz="1000" b="1" dirty="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0">
                        <a:lnSpc>
                          <a:spcPct val="107000"/>
                        </a:lnSpc>
                        <a:spcAft>
                          <a:spcPts val="800"/>
                        </a:spcAft>
                      </a:pPr>
                      <a:r>
                        <a:rPr lang="en-US" sz="1000" b="1" dirty="0">
                          <a:solidFill>
                            <a:schemeClr val="tx1"/>
                          </a:solidFill>
                          <a:effectLst/>
                        </a:rPr>
                        <a:t> </a:t>
                      </a:r>
                      <a:r>
                        <a:rPr lang="ar-SA" sz="1000" b="1" u="sng" dirty="0">
                          <a:solidFill>
                            <a:schemeClr val="tx1"/>
                          </a:solidFill>
                          <a:effectLst/>
                          <a:hlinkClick r:id="rId37" tooltip="دولة فلسطين"/>
                        </a:rPr>
                        <a:t>فلسطين</a:t>
                      </a:r>
                      <a:endParaRPr lang="en-US" sz="1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extLst>
                  <a:ext uri="{0D108BD9-81ED-4DB2-BD59-A6C34878D82A}">
                    <a16:rowId xmlns:a16="http://schemas.microsoft.com/office/drawing/2014/main" val="3706878568"/>
                  </a:ext>
                </a:extLst>
              </a:tr>
              <a:tr h="201821">
                <a:tc>
                  <a:txBody>
                    <a:bodyPr/>
                    <a:lstStyle/>
                    <a:p>
                      <a:pPr algn="ctr" rtl="1">
                        <a:lnSpc>
                          <a:spcPct val="107000"/>
                        </a:lnSpc>
                        <a:spcAft>
                          <a:spcPts val="800"/>
                        </a:spcAft>
                      </a:pPr>
                      <a:r>
                        <a:rPr lang="en-US" sz="1000">
                          <a:effectLst/>
                        </a:rPr>
                        <a:t>28</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1">
                        <a:lnSpc>
                          <a:spcPct val="107000"/>
                        </a:lnSpc>
                        <a:spcAft>
                          <a:spcPts val="800"/>
                        </a:spcAft>
                      </a:pPr>
                      <a:r>
                        <a:rPr lang="en-US" sz="1000">
                          <a:effectLst/>
                        </a:rPr>
                        <a:t>2086</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1">
                        <a:lnSpc>
                          <a:spcPct val="107000"/>
                        </a:lnSpc>
                        <a:spcAft>
                          <a:spcPts val="800"/>
                        </a:spcAft>
                      </a:pPr>
                      <a:r>
                        <a:rPr lang="ar-SA" sz="1000" b="1" u="sng" dirty="0">
                          <a:solidFill>
                            <a:schemeClr val="tx1">
                              <a:lumMod val="95000"/>
                              <a:lumOff val="5000"/>
                            </a:schemeClr>
                          </a:solidFill>
                          <a:effectLst/>
                          <a:hlinkClick r:id="rId38" tooltip="جامعة خليفة"/>
                        </a:rPr>
                        <a:t>جامعة خليفة</a:t>
                      </a:r>
                      <a:endParaRPr lang="en-US" sz="1000" b="1" dirty="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0">
                        <a:lnSpc>
                          <a:spcPct val="107000"/>
                        </a:lnSpc>
                        <a:spcAft>
                          <a:spcPts val="800"/>
                        </a:spcAft>
                      </a:pPr>
                      <a:r>
                        <a:rPr lang="en-US" sz="1000" b="1" dirty="0">
                          <a:solidFill>
                            <a:schemeClr val="tx1"/>
                          </a:solidFill>
                          <a:effectLst/>
                        </a:rPr>
                        <a:t> </a:t>
                      </a:r>
                      <a:r>
                        <a:rPr lang="ar-SA" sz="1000" b="1" u="sng" dirty="0">
                          <a:solidFill>
                            <a:schemeClr val="tx1"/>
                          </a:solidFill>
                          <a:effectLst/>
                          <a:hlinkClick r:id="rId12" tooltip="الإمارات العربية المتحدة"/>
                        </a:rPr>
                        <a:t>الإمارات العربية المتحدة</a:t>
                      </a:r>
                      <a:endParaRPr lang="en-US" sz="1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extLst>
                  <a:ext uri="{0D108BD9-81ED-4DB2-BD59-A6C34878D82A}">
                    <a16:rowId xmlns:a16="http://schemas.microsoft.com/office/drawing/2014/main" val="396268589"/>
                  </a:ext>
                </a:extLst>
              </a:tr>
              <a:tr h="201821">
                <a:tc>
                  <a:txBody>
                    <a:bodyPr/>
                    <a:lstStyle/>
                    <a:p>
                      <a:pPr algn="ctr" rtl="1">
                        <a:lnSpc>
                          <a:spcPct val="107000"/>
                        </a:lnSpc>
                        <a:spcAft>
                          <a:spcPts val="800"/>
                        </a:spcAft>
                      </a:pPr>
                      <a:r>
                        <a:rPr lang="en-US" sz="1000">
                          <a:effectLst/>
                        </a:rPr>
                        <a:t>29</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1">
                        <a:lnSpc>
                          <a:spcPct val="107000"/>
                        </a:lnSpc>
                        <a:spcAft>
                          <a:spcPts val="800"/>
                        </a:spcAft>
                      </a:pPr>
                      <a:r>
                        <a:rPr lang="en-US" sz="1000">
                          <a:effectLst/>
                        </a:rPr>
                        <a:t>2109</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1">
                        <a:lnSpc>
                          <a:spcPct val="107000"/>
                        </a:lnSpc>
                        <a:spcAft>
                          <a:spcPts val="800"/>
                        </a:spcAft>
                      </a:pPr>
                      <a:r>
                        <a:rPr lang="ar-SA" sz="1000" b="1" u="sng" dirty="0">
                          <a:solidFill>
                            <a:schemeClr val="tx1">
                              <a:lumMod val="95000"/>
                              <a:lumOff val="5000"/>
                            </a:schemeClr>
                          </a:solidFill>
                          <a:effectLst/>
                          <a:hlinkClick r:id="rId39" tooltip="جامعة الشارقة"/>
                        </a:rPr>
                        <a:t>جامعة الشارقة</a:t>
                      </a:r>
                      <a:endParaRPr lang="en-US" sz="1000" b="1" dirty="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0">
                        <a:lnSpc>
                          <a:spcPct val="107000"/>
                        </a:lnSpc>
                        <a:spcAft>
                          <a:spcPts val="800"/>
                        </a:spcAft>
                      </a:pPr>
                      <a:r>
                        <a:rPr lang="en-US" sz="1000" b="1" dirty="0">
                          <a:solidFill>
                            <a:schemeClr val="tx1"/>
                          </a:solidFill>
                          <a:effectLst/>
                        </a:rPr>
                        <a:t> </a:t>
                      </a:r>
                      <a:r>
                        <a:rPr lang="ar-SA" sz="1000" b="1" u="sng" dirty="0">
                          <a:solidFill>
                            <a:schemeClr val="tx1"/>
                          </a:solidFill>
                          <a:effectLst/>
                          <a:hlinkClick r:id="rId12" tooltip="الإمارات العربية المتحدة"/>
                        </a:rPr>
                        <a:t>الإمارات العربية المتحدة</a:t>
                      </a:r>
                      <a:endParaRPr lang="en-US" sz="1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extLst>
                  <a:ext uri="{0D108BD9-81ED-4DB2-BD59-A6C34878D82A}">
                    <a16:rowId xmlns:a16="http://schemas.microsoft.com/office/drawing/2014/main" val="3680910839"/>
                  </a:ext>
                </a:extLst>
              </a:tr>
              <a:tr h="371913">
                <a:tc>
                  <a:txBody>
                    <a:bodyPr/>
                    <a:lstStyle/>
                    <a:p>
                      <a:pPr algn="ctr" rtl="1">
                        <a:lnSpc>
                          <a:spcPct val="107000"/>
                        </a:lnSpc>
                        <a:spcAft>
                          <a:spcPts val="800"/>
                        </a:spcAft>
                      </a:pPr>
                      <a:r>
                        <a:rPr lang="en-US" sz="1000" dirty="0">
                          <a:effectLst/>
                        </a:rPr>
                        <a:t>30</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1">
                        <a:lnSpc>
                          <a:spcPct val="107000"/>
                        </a:lnSpc>
                        <a:spcAft>
                          <a:spcPts val="800"/>
                        </a:spcAft>
                      </a:pPr>
                      <a:r>
                        <a:rPr lang="en-US" sz="1000" dirty="0">
                          <a:effectLst/>
                        </a:rPr>
                        <a:t>2126</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1">
                        <a:lnSpc>
                          <a:spcPct val="107000"/>
                        </a:lnSpc>
                        <a:spcAft>
                          <a:spcPts val="800"/>
                        </a:spcAft>
                      </a:pPr>
                      <a:r>
                        <a:rPr lang="ar-SA" sz="1000" b="1" u="sng" dirty="0">
                          <a:solidFill>
                            <a:srgbClr val="00B0F0"/>
                          </a:solidFill>
                          <a:effectLst/>
                          <a:hlinkClick r:id="rId40"/>
                        </a:rPr>
                        <a:t>جامعة بيرزيت</a:t>
                      </a:r>
                      <a:endParaRPr lang="en-US" sz="1000" b="1" u="sng" dirty="0">
                        <a:solidFill>
                          <a:srgbClr val="00B0F0"/>
                        </a:solidFill>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tc>
                  <a:txBody>
                    <a:bodyPr/>
                    <a:lstStyle/>
                    <a:p>
                      <a:pPr algn="ctr" rtl="0">
                        <a:lnSpc>
                          <a:spcPct val="107000"/>
                        </a:lnSpc>
                        <a:spcAft>
                          <a:spcPts val="800"/>
                        </a:spcAft>
                      </a:pPr>
                      <a:r>
                        <a:rPr lang="en-US" sz="1000" b="1" dirty="0">
                          <a:solidFill>
                            <a:schemeClr val="tx1"/>
                          </a:solidFill>
                          <a:effectLst/>
                        </a:rPr>
                        <a:t> </a:t>
                      </a:r>
                      <a:r>
                        <a:rPr lang="ar-SA" sz="1000" b="1" u="sng" dirty="0">
                          <a:solidFill>
                            <a:schemeClr val="tx1"/>
                          </a:solidFill>
                          <a:effectLst/>
                          <a:hlinkClick r:id="rId37" tooltip="دولة فلسطين"/>
                        </a:rPr>
                        <a:t>فلسطين</a:t>
                      </a:r>
                      <a:endParaRPr lang="en-US" sz="1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0100" marR="30100" marT="15050" marB="15050" anchor="ctr"/>
                </a:tc>
                <a:extLst>
                  <a:ext uri="{0D108BD9-81ED-4DB2-BD59-A6C34878D82A}">
                    <a16:rowId xmlns:a16="http://schemas.microsoft.com/office/drawing/2014/main" val="1129984891"/>
                  </a:ext>
                </a:extLst>
              </a:tr>
              <a:tr h="88411">
                <a:tc gridSpan="4">
                  <a:txBody>
                    <a:bodyPr/>
                    <a:lstStyle/>
                    <a:p>
                      <a:pPr algn="ctr">
                        <a:lnSpc>
                          <a:spcPct val="107000"/>
                        </a:lnSpc>
                      </a:pPr>
                      <a:endParaRPr lang="en-US" sz="1000" dirty="0">
                        <a:effectLst/>
                        <a:latin typeface="Calibri" panose="020F0502020204030204" pitchFamily="34" charset="0"/>
                        <a:cs typeface="Arial" panose="020B0604020202020204" pitchFamily="34" charset="0"/>
                      </a:endParaRPr>
                    </a:p>
                  </a:txBody>
                  <a:tcPr marL="30100" marR="30100" marT="15050" marB="15050" anchor="ct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extLst>
                  <a:ext uri="{0D108BD9-81ED-4DB2-BD59-A6C34878D82A}">
                    <a16:rowId xmlns:a16="http://schemas.microsoft.com/office/drawing/2014/main" val="294098027"/>
                  </a:ext>
                </a:extLst>
              </a:tr>
            </a:tbl>
          </a:graphicData>
        </a:graphic>
      </p:graphicFrame>
      <p:pic>
        <p:nvPicPr>
          <p:cNvPr id="3074" name="Picture 2" descr="23px-Flag_of_Saudi_Arabia.sv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23px-Flag_of_Saudi_Arabia.sv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23px-Flag_of_Saudi_Arabia.sv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23px-Flag_of_Egypt.sv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23px-Flag_of_Lebanon.svg"/>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23px-Flag_of_Saudi_Arabia.sv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23px-Flag_of_the_United_Arab_Emirates.svg"/>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23px-Flag_of_Qatar.svg"/>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0" y="0"/>
            <a:ext cx="219075" cy="8572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23px-Flag_of_Egypt.sv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23px-Flag_of_Jordan.svg"/>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23px-Flag_of_Egypt.sv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23px-Flag_of_Egypt.sv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23px-Flag_of_Saudi_Arabia.sv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23px-Flag_of_Egypt.sv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23px-Flag_of_the_United_Arab_Emirates.svg"/>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17" descr="23px-Flag_of_Kuwait.svg"/>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23px-Flag_of_Jordan.svg"/>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3091" name="Picture 19" descr="23px-Flag_of_the_United_Arab_Emirates.svg"/>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23px-Flag_of_Egypt.sv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093" name="Picture 21" descr="23px-Flag_of_Egypt.sv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23px-Flag_of_Lebanon.svg"/>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095" name="Picture 23" descr="23px-Flag_of_Qatar.svg"/>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0" y="0"/>
            <a:ext cx="219075" cy="85725"/>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23px-Flag_of_Saudi_Arabia.sv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097" name="Picture 25" descr="23px-Flag_of_Egypt.sv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descr="23px-Flag_of_Lebanon.svg"/>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099" name="Picture 27" descr="23px-Flag_of_Morocco.svg"/>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100" name="Picture 28" descr="23px-Flag_of_Palestine.svg"/>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3101" name="Picture 29" descr="23px-Flag_of_the_United_Arab_Emirates.svg"/>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3102" name="Picture 30" descr="23px-Flag_of_the_United_Arab_Emirates.svg"/>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3103" name="Picture 31" descr="23px-Flag_of_Palestine.svg"/>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3105" name="Picture 33" descr="23px-Flag_of_Saudi_Arabia.sv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106" name="Picture 34" descr="23px-Flag_of_Saudi_Arabia.sv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107" name="Picture 35" descr="23px-Flag_of_Saudi_Arabia.sv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108" name="Picture 36" descr="23px-Flag_of_Egypt.sv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109" name="Picture 37" descr="23px-Flag_of_Lebanon.svg"/>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110" name="Picture 38" descr="23px-Flag_of_Saudi_Arabia.sv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111" name="Picture 39" descr="23px-Flag_of_the_United_Arab_Emirates.svg"/>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3112" name="Picture 40" descr="23px-Flag_of_Qatar.svg"/>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0" y="0"/>
            <a:ext cx="219075" cy="85725"/>
          </a:xfrm>
          <a:prstGeom prst="rect">
            <a:avLst/>
          </a:prstGeom>
          <a:noFill/>
          <a:extLst>
            <a:ext uri="{909E8E84-426E-40DD-AFC4-6F175D3DCCD1}">
              <a14:hiddenFill xmlns:a14="http://schemas.microsoft.com/office/drawing/2010/main">
                <a:solidFill>
                  <a:srgbClr val="FFFFFF"/>
                </a:solidFill>
              </a14:hiddenFill>
            </a:ext>
          </a:extLst>
        </p:spPr>
      </p:pic>
      <p:pic>
        <p:nvPicPr>
          <p:cNvPr id="3113" name="Picture 41" descr="23px-Flag_of_Egypt.sv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114" name="Picture 42" descr="23px-Flag_of_Jordan.svg"/>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3115" name="Picture 43" descr="23px-Flag_of_Egypt.sv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116" name="Picture 44" descr="23px-Flag_of_Egypt.sv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117" name="Picture 45" descr="23px-Flag_of_Saudi_Arabia.sv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118" name="Picture 46" descr="23px-Flag_of_Egypt.sv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119" name="Picture 47" descr="23px-Flag_of_the_United_Arab_Emirates.svg"/>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3120" name="Picture 48" descr="23px-Flag_of_Kuwait.svg"/>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3121" name="Picture 49" descr="23px-Flag_of_Jordan.svg"/>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3122" name="Picture 50" descr="23px-Flag_of_the_United_Arab_Emirates.svg"/>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3123" name="Picture 51" descr="23px-Flag_of_Egypt.sv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124" name="Picture 52" descr="23px-Flag_of_Egypt.sv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125" name="Picture 53" descr="23px-Flag_of_Lebanon.svg"/>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126" name="Picture 54" descr="23px-Flag_of_Qatar.svg"/>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0" y="0"/>
            <a:ext cx="219075" cy="85725"/>
          </a:xfrm>
          <a:prstGeom prst="rect">
            <a:avLst/>
          </a:prstGeom>
          <a:noFill/>
          <a:extLst>
            <a:ext uri="{909E8E84-426E-40DD-AFC4-6F175D3DCCD1}">
              <a14:hiddenFill xmlns:a14="http://schemas.microsoft.com/office/drawing/2010/main">
                <a:solidFill>
                  <a:srgbClr val="FFFFFF"/>
                </a:solidFill>
              </a14:hiddenFill>
            </a:ext>
          </a:extLst>
        </p:spPr>
      </p:pic>
      <p:pic>
        <p:nvPicPr>
          <p:cNvPr id="3127" name="Picture 55" descr="23px-Flag_of_Saudi_Arabia.sv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128" name="Picture 56" descr="23px-Flag_of_Egypt.sv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129" name="Picture 57" descr="23px-Flag_of_Lebanon.svg"/>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130" name="Picture 58" descr="23px-Flag_of_Morocco.svg"/>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131" name="Picture 59" descr="23px-Flag_of_Palestine.svg"/>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3132" name="Picture 60" descr="23px-Flag_of_the_United_Arab_Emirates.svg"/>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3133" name="Picture 61" descr="23px-Flag_of_the_United_Arab_Emirates.svg"/>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3134" name="Picture 62" descr="23px-Flag_of_Palestine.svg"/>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3136" name="Picture 64" descr="23px-Flag_of_Saudi_Arabia.sv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137" name="Picture 65" descr="23px-Flag_of_Saudi_Arabia.sv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138" name="Picture 66" descr="23px-Flag_of_Saudi_Arabia.sv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139" name="Picture 67" descr="23px-Flag_of_Egypt.sv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140" name="Picture 68" descr="23px-Flag_of_Lebanon.svg"/>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141" name="Picture 69" descr="23px-Flag_of_Saudi_Arabia.sv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142" name="Picture 70" descr="23px-Flag_of_the_United_Arab_Emirates.svg"/>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3143" name="Picture 71" descr="23px-Flag_of_Qatar.svg"/>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0" y="0"/>
            <a:ext cx="219075" cy="85725"/>
          </a:xfrm>
          <a:prstGeom prst="rect">
            <a:avLst/>
          </a:prstGeom>
          <a:noFill/>
          <a:extLst>
            <a:ext uri="{909E8E84-426E-40DD-AFC4-6F175D3DCCD1}">
              <a14:hiddenFill xmlns:a14="http://schemas.microsoft.com/office/drawing/2010/main">
                <a:solidFill>
                  <a:srgbClr val="FFFFFF"/>
                </a:solidFill>
              </a14:hiddenFill>
            </a:ext>
          </a:extLst>
        </p:spPr>
      </p:pic>
      <p:pic>
        <p:nvPicPr>
          <p:cNvPr id="3144" name="Picture 72" descr="23px-Flag_of_Egypt.sv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145" name="Picture 73" descr="23px-Flag_of_Jordan.svg"/>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3146" name="Picture 74" descr="23px-Flag_of_Egypt.sv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147" name="Picture 75" descr="23px-Flag_of_Egypt.sv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148" name="Picture 76" descr="23px-Flag_of_Saudi_Arabia.sv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149" name="Picture 77" descr="23px-Flag_of_Egypt.sv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150" name="Picture 78" descr="23px-Flag_of_the_United_Arab_Emirates.svg"/>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3151" name="Picture 79" descr="23px-Flag_of_Kuwait.svg"/>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3152" name="Picture 80" descr="23px-Flag_of_Jordan.svg"/>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3153" name="Picture 81" descr="23px-Flag_of_the_United_Arab_Emirates.svg"/>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3154" name="Picture 82" descr="23px-Flag_of_Egypt.sv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155" name="Picture 83" descr="23px-Flag_of_Egypt.sv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156" name="Picture 84" descr="23px-Flag_of_Lebanon.svg"/>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157" name="Picture 85" descr="23px-Flag_of_Qatar.svg"/>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0" y="0"/>
            <a:ext cx="219075" cy="85725"/>
          </a:xfrm>
          <a:prstGeom prst="rect">
            <a:avLst/>
          </a:prstGeom>
          <a:noFill/>
          <a:extLst>
            <a:ext uri="{909E8E84-426E-40DD-AFC4-6F175D3DCCD1}">
              <a14:hiddenFill xmlns:a14="http://schemas.microsoft.com/office/drawing/2010/main">
                <a:solidFill>
                  <a:srgbClr val="FFFFFF"/>
                </a:solidFill>
              </a14:hiddenFill>
            </a:ext>
          </a:extLst>
        </p:spPr>
      </p:pic>
      <p:pic>
        <p:nvPicPr>
          <p:cNvPr id="3158" name="Picture 86" descr="23px-Flag_of_Saudi_Arabia.sv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159" name="Picture 87" descr="23px-Flag_of_Egypt.sv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160" name="Picture 88" descr="23px-Flag_of_Lebanon.svg"/>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161" name="Picture 89" descr="23px-Flag_of_Morocco.svg"/>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3162" name="Picture 90" descr="23px-Flag_of_Palestine.svg"/>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3163" name="Picture 91" descr="23px-Flag_of_the_United_Arab_Emirates.svg"/>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3164" name="Picture 92" descr="23px-Flag_of_the_United_Arab_Emirates.svg"/>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3165" name="Picture 93" descr="23px-Flag_of_Palestine.svg"/>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3226" name="Picture 36" descr="https://upload.wikimedia.org/wikipedia/commons/thumb/0/0d/Flag_of_Saudi_Arabia.svg/23px-Flag_of_Saudi_Arabia.svg.pn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0" y="0"/>
            <a:ext cx="215900" cy="146050"/>
          </a:xfrm>
          <a:prstGeom prst="rect">
            <a:avLst/>
          </a:prstGeom>
          <a:noFill/>
          <a:extLst>
            <a:ext uri="{909E8E84-426E-40DD-AFC4-6F175D3DCCD1}">
              <a14:hiddenFill xmlns:a14="http://schemas.microsoft.com/office/drawing/2010/main">
                <a:solidFill>
                  <a:srgbClr val="FFFFFF"/>
                </a:solidFill>
              </a14:hiddenFill>
            </a:ext>
          </a:extLst>
        </p:spPr>
      </p:pic>
      <p:pic>
        <p:nvPicPr>
          <p:cNvPr id="3225" name="Picture 35" descr="https://upload.wikimedia.org/wikipedia/commons/thumb/0/0d/Flag_of_Saudi_Arabia.svg/23px-Flag_of_Saudi_Arabia.svg.pn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0" y="0"/>
            <a:ext cx="215900" cy="146050"/>
          </a:xfrm>
          <a:prstGeom prst="rect">
            <a:avLst/>
          </a:prstGeom>
          <a:noFill/>
          <a:extLst>
            <a:ext uri="{909E8E84-426E-40DD-AFC4-6F175D3DCCD1}">
              <a14:hiddenFill xmlns:a14="http://schemas.microsoft.com/office/drawing/2010/main">
                <a:solidFill>
                  <a:srgbClr val="FFFFFF"/>
                </a:solidFill>
              </a14:hiddenFill>
            </a:ext>
          </a:extLst>
        </p:spPr>
      </p:pic>
      <p:pic>
        <p:nvPicPr>
          <p:cNvPr id="3224" name="Picture 34" descr="https://upload.wikimedia.org/wikipedia/commons/thumb/0/0d/Flag_of_Saudi_Arabia.svg/23px-Flag_of_Saudi_Arabia.svg.pn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0" y="0"/>
            <a:ext cx="215900" cy="146050"/>
          </a:xfrm>
          <a:prstGeom prst="rect">
            <a:avLst/>
          </a:prstGeom>
          <a:noFill/>
          <a:extLst>
            <a:ext uri="{909E8E84-426E-40DD-AFC4-6F175D3DCCD1}">
              <a14:hiddenFill xmlns:a14="http://schemas.microsoft.com/office/drawing/2010/main">
                <a:solidFill>
                  <a:srgbClr val="FFFFFF"/>
                </a:solidFill>
              </a14:hiddenFill>
            </a:ext>
          </a:extLst>
        </p:spPr>
      </p:pic>
      <p:pic>
        <p:nvPicPr>
          <p:cNvPr id="3223" name="Picture 33" descr="https://upload.wikimedia.org/wikipedia/commons/thumb/f/fe/Flag_of_Egypt.svg/23px-Flag_of_Egypt.svg.pn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0" y="0"/>
            <a:ext cx="215900" cy="146050"/>
          </a:xfrm>
          <a:prstGeom prst="rect">
            <a:avLst/>
          </a:prstGeom>
          <a:noFill/>
          <a:extLst>
            <a:ext uri="{909E8E84-426E-40DD-AFC4-6F175D3DCCD1}">
              <a14:hiddenFill xmlns:a14="http://schemas.microsoft.com/office/drawing/2010/main">
                <a:solidFill>
                  <a:srgbClr val="FFFFFF"/>
                </a:solidFill>
              </a14:hiddenFill>
            </a:ext>
          </a:extLst>
        </p:spPr>
      </p:pic>
      <p:pic>
        <p:nvPicPr>
          <p:cNvPr id="3222" name="Picture 32" descr="https://upload.wikimedia.org/wikipedia/commons/thumb/5/59/Flag_of_Lebanon.svg/23px-Flag_of_Lebanon.svg.png"/>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0" y="0"/>
            <a:ext cx="215900" cy="146050"/>
          </a:xfrm>
          <a:prstGeom prst="rect">
            <a:avLst/>
          </a:prstGeom>
          <a:noFill/>
          <a:extLst>
            <a:ext uri="{909E8E84-426E-40DD-AFC4-6F175D3DCCD1}">
              <a14:hiddenFill xmlns:a14="http://schemas.microsoft.com/office/drawing/2010/main">
                <a:solidFill>
                  <a:srgbClr val="FFFFFF"/>
                </a:solidFill>
              </a14:hiddenFill>
            </a:ext>
          </a:extLst>
        </p:spPr>
      </p:pic>
      <p:pic>
        <p:nvPicPr>
          <p:cNvPr id="3221" name="Picture 31" descr="https://upload.wikimedia.org/wikipedia/commons/thumb/0/0d/Flag_of_Saudi_Arabia.svg/23px-Flag_of_Saudi_Arabia.svg.pn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0" y="0"/>
            <a:ext cx="215900" cy="146050"/>
          </a:xfrm>
          <a:prstGeom prst="rect">
            <a:avLst/>
          </a:prstGeom>
          <a:noFill/>
          <a:extLst>
            <a:ext uri="{909E8E84-426E-40DD-AFC4-6F175D3DCCD1}">
              <a14:hiddenFill xmlns:a14="http://schemas.microsoft.com/office/drawing/2010/main">
                <a:solidFill>
                  <a:srgbClr val="FFFFFF"/>
                </a:solidFill>
              </a14:hiddenFill>
            </a:ext>
          </a:extLst>
        </p:spPr>
      </p:pic>
      <p:pic>
        <p:nvPicPr>
          <p:cNvPr id="3220" name="Picture 30" descr="https://upload.wikimedia.org/wikipedia/commons/thumb/c/cb/Flag_of_the_United_Arab_Emirates.svg/23px-Flag_of_the_United_Arab_Emirates.svg.png"/>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0" y="0"/>
            <a:ext cx="2159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3219" name="Picture 29" descr="https://upload.wikimedia.org/wikipedia/commons/thumb/6/65/Flag_of_Qatar.svg/23px-Flag_of_Qatar.svg.png"/>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0" y="0"/>
            <a:ext cx="215900" cy="82550"/>
          </a:xfrm>
          <a:prstGeom prst="rect">
            <a:avLst/>
          </a:prstGeom>
          <a:noFill/>
          <a:extLst>
            <a:ext uri="{909E8E84-426E-40DD-AFC4-6F175D3DCCD1}">
              <a14:hiddenFill xmlns:a14="http://schemas.microsoft.com/office/drawing/2010/main">
                <a:solidFill>
                  <a:srgbClr val="FFFFFF"/>
                </a:solidFill>
              </a14:hiddenFill>
            </a:ext>
          </a:extLst>
        </p:spPr>
      </p:pic>
      <p:pic>
        <p:nvPicPr>
          <p:cNvPr id="3218" name="Picture 28" descr="https://upload.wikimedia.org/wikipedia/commons/thumb/f/fe/Flag_of_Egypt.svg/23px-Flag_of_Egypt.svg.pn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0" y="0"/>
            <a:ext cx="215900" cy="146050"/>
          </a:xfrm>
          <a:prstGeom prst="rect">
            <a:avLst/>
          </a:prstGeom>
          <a:noFill/>
          <a:extLst>
            <a:ext uri="{909E8E84-426E-40DD-AFC4-6F175D3DCCD1}">
              <a14:hiddenFill xmlns:a14="http://schemas.microsoft.com/office/drawing/2010/main">
                <a:solidFill>
                  <a:srgbClr val="FFFFFF"/>
                </a:solidFill>
              </a14:hiddenFill>
            </a:ext>
          </a:extLst>
        </p:spPr>
      </p:pic>
      <p:pic>
        <p:nvPicPr>
          <p:cNvPr id="3217" name="Picture 27" descr="https://upload.wikimedia.org/wikipedia/commons/thumb/c/c0/Flag_of_Jordan.svg/23px-Flag_of_Jordan.svg.png"/>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0" y="0"/>
            <a:ext cx="2159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3216" name="Picture 26" descr="https://upload.wikimedia.org/wikipedia/commons/thumb/f/fe/Flag_of_Egypt.svg/23px-Flag_of_Egypt.svg.pn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0" y="0"/>
            <a:ext cx="215900" cy="146050"/>
          </a:xfrm>
          <a:prstGeom prst="rect">
            <a:avLst/>
          </a:prstGeom>
          <a:noFill/>
          <a:extLst>
            <a:ext uri="{909E8E84-426E-40DD-AFC4-6F175D3DCCD1}">
              <a14:hiddenFill xmlns:a14="http://schemas.microsoft.com/office/drawing/2010/main">
                <a:solidFill>
                  <a:srgbClr val="FFFFFF"/>
                </a:solidFill>
              </a14:hiddenFill>
            </a:ext>
          </a:extLst>
        </p:spPr>
      </p:pic>
      <p:pic>
        <p:nvPicPr>
          <p:cNvPr id="3215" name="Picture 25" descr="https://upload.wikimedia.org/wikipedia/commons/thumb/f/fe/Flag_of_Egypt.svg/23px-Flag_of_Egypt.svg.pn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0" y="0"/>
            <a:ext cx="215900" cy="146050"/>
          </a:xfrm>
          <a:prstGeom prst="rect">
            <a:avLst/>
          </a:prstGeom>
          <a:noFill/>
          <a:extLst>
            <a:ext uri="{909E8E84-426E-40DD-AFC4-6F175D3DCCD1}">
              <a14:hiddenFill xmlns:a14="http://schemas.microsoft.com/office/drawing/2010/main">
                <a:solidFill>
                  <a:srgbClr val="FFFFFF"/>
                </a:solidFill>
              </a14:hiddenFill>
            </a:ext>
          </a:extLst>
        </p:spPr>
      </p:pic>
      <p:pic>
        <p:nvPicPr>
          <p:cNvPr id="3214" name="Picture 24" descr="https://upload.wikimedia.org/wikipedia/commons/thumb/0/0d/Flag_of_Saudi_Arabia.svg/23px-Flag_of_Saudi_Arabia.svg.pn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0" y="0"/>
            <a:ext cx="215900" cy="146050"/>
          </a:xfrm>
          <a:prstGeom prst="rect">
            <a:avLst/>
          </a:prstGeom>
          <a:noFill/>
          <a:extLst>
            <a:ext uri="{909E8E84-426E-40DD-AFC4-6F175D3DCCD1}">
              <a14:hiddenFill xmlns:a14="http://schemas.microsoft.com/office/drawing/2010/main">
                <a:solidFill>
                  <a:srgbClr val="FFFFFF"/>
                </a:solidFill>
              </a14:hiddenFill>
            </a:ext>
          </a:extLst>
        </p:spPr>
      </p:pic>
      <p:pic>
        <p:nvPicPr>
          <p:cNvPr id="3213" name="Picture 23" descr="https://upload.wikimedia.org/wikipedia/commons/thumb/f/fe/Flag_of_Egypt.svg/23px-Flag_of_Egypt.svg.pn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0" y="0"/>
            <a:ext cx="215900" cy="146050"/>
          </a:xfrm>
          <a:prstGeom prst="rect">
            <a:avLst/>
          </a:prstGeom>
          <a:noFill/>
          <a:extLst>
            <a:ext uri="{909E8E84-426E-40DD-AFC4-6F175D3DCCD1}">
              <a14:hiddenFill xmlns:a14="http://schemas.microsoft.com/office/drawing/2010/main">
                <a:solidFill>
                  <a:srgbClr val="FFFFFF"/>
                </a:solidFill>
              </a14:hiddenFill>
            </a:ext>
          </a:extLst>
        </p:spPr>
      </p:pic>
      <p:pic>
        <p:nvPicPr>
          <p:cNvPr id="3212" name="Picture 22" descr="https://upload.wikimedia.org/wikipedia/commons/thumb/c/cb/Flag_of_the_United_Arab_Emirates.svg/23px-Flag_of_the_United_Arab_Emirates.svg.png"/>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0" y="0"/>
            <a:ext cx="2159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3211" name="Picture 21" descr="https://upload.wikimedia.org/wikipedia/commons/thumb/a/aa/Flag_of_Kuwait.svg/23px-Flag_of_Kuwait.svg.png"/>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0" y="0"/>
            <a:ext cx="2159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3210" name="Picture 20" descr="https://upload.wikimedia.org/wikipedia/commons/thumb/c/c0/Flag_of_Jordan.svg/23px-Flag_of_Jordan.svg.png"/>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0" y="0"/>
            <a:ext cx="2159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3209" name="Picture 19" descr="https://upload.wikimedia.org/wikipedia/commons/thumb/c/cb/Flag_of_the_United_Arab_Emirates.svg/23px-Flag_of_the_United_Arab_Emirates.svg.png"/>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0" y="0"/>
            <a:ext cx="2159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3208" name="Picture 18" descr="https://upload.wikimedia.org/wikipedia/commons/thumb/f/fe/Flag_of_Egypt.svg/23px-Flag_of_Egypt.svg.pn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0" y="0"/>
            <a:ext cx="215900" cy="146050"/>
          </a:xfrm>
          <a:prstGeom prst="rect">
            <a:avLst/>
          </a:prstGeom>
          <a:noFill/>
          <a:extLst>
            <a:ext uri="{909E8E84-426E-40DD-AFC4-6F175D3DCCD1}">
              <a14:hiddenFill xmlns:a14="http://schemas.microsoft.com/office/drawing/2010/main">
                <a:solidFill>
                  <a:srgbClr val="FFFFFF"/>
                </a:solidFill>
              </a14:hiddenFill>
            </a:ext>
          </a:extLst>
        </p:spPr>
      </p:pic>
      <p:pic>
        <p:nvPicPr>
          <p:cNvPr id="3207" name="Picture 17" descr="https://upload.wikimedia.org/wikipedia/commons/thumb/f/fe/Flag_of_Egypt.svg/23px-Flag_of_Egypt.svg.pn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0" y="0"/>
            <a:ext cx="215900" cy="146050"/>
          </a:xfrm>
          <a:prstGeom prst="rect">
            <a:avLst/>
          </a:prstGeom>
          <a:noFill/>
          <a:extLst>
            <a:ext uri="{909E8E84-426E-40DD-AFC4-6F175D3DCCD1}">
              <a14:hiddenFill xmlns:a14="http://schemas.microsoft.com/office/drawing/2010/main">
                <a:solidFill>
                  <a:srgbClr val="FFFFFF"/>
                </a:solidFill>
              </a14:hiddenFill>
            </a:ext>
          </a:extLst>
        </p:spPr>
      </p:pic>
      <p:pic>
        <p:nvPicPr>
          <p:cNvPr id="3206" name="Picture 16" descr="https://upload.wikimedia.org/wikipedia/commons/thumb/5/59/Flag_of_Lebanon.svg/23px-Flag_of_Lebanon.svg.png"/>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0" y="0"/>
            <a:ext cx="215900" cy="146050"/>
          </a:xfrm>
          <a:prstGeom prst="rect">
            <a:avLst/>
          </a:prstGeom>
          <a:noFill/>
          <a:extLst>
            <a:ext uri="{909E8E84-426E-40DD-AFC4-6F175D3DCCD1}">
              <a14:hiddenFill xmlns:a14="http://schemas.microsoft.com/office/drawing/2010/main">
                <a:solidFill>
                  <a:srgbClr val="FFFFFF"/>
                </a:solidFill>
              </a14:hiddenFill>
            </a:ext>
          </a:extLst>
        </p:spPr>
      </p:pic>
      <p:pic>
        <p:nvPicPr>
          <p:cNvPr id="3205" name="Picture 15" descr="https://upload.wikimedia.org/wikipedia/commons/thumb/6/65/Flag_of_Qatar.svg/23px-Flag_of_Qatar.svg.png"/>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0" y="0"/>
            <a:ext cx="215900" cy="82550"/>
          </a:xfrm>
          <a:prstGeom prst="rect">
            <a:avLst/>
          </a:prstGeom>
          <a:noFill/>
          <a:extLst>
            <a:ext uri="{909E8E84-426E-40DD-AFC4-6F175D3DCCD1}">
              <a14:hiddenFill xmlns:a14="http://schemas.microsoft.com/office/drawing/2010/main">
                <a:solidFill>
                  <a:srgbClr val="FFFFFF"/>
                </a:solidFill>
              </a14:hiddenFill>
            </a:ext>
          </a:extLst>
        </p:spPr>
      </p:pic>
      <p:pic>
        <p:nvPicPr>
          <p:cNvPr id="3204" name="Picture 14" descr="https://upload.wikimedia.org/wikipedia/commons/thumb/0/0d/Flag_of_Saudi_Arabia.svg/23px-Flag_of_Saudi_Arabia.svg.pn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0" y="0"/>
            <a:ext cx="215900" cy="146050"/>
          </a:xfrm>
          <a:prstGeom prst="rect">
            <a:avLst/>
          </a:prstGeom>
          <a:noFill/>
          <a:extLst>
            <a:ext uri="{909E8E84-426E-40DD-AFC4-6F175D3DCCD1}">
              <a14:hiddenFill xmlns:a14="http://schemas.microsoft.com/office/drawing/2010/main">
                <a:solidFill>
                  <a:srgbClr val="FFFFFF"/>
                </a:solidFill>
              </a14:hiddenFill>
            </a:ext>
          </a:extLst>
        </p:spPr>
      </p:pic>
      <p:pic>
        <p:nvPicPr>
          <p:cNvPr id="3203" name="Picture 13" descr="https://upload.wikimedia.org/wikipedia/commons/thumb/f/fe/Flag_of_Egypt.svg/23px-Flag_of_Egypt.svg.pn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0" y="0"/>
            <a:ext cx="215900" cy="146050"/>
          </a:xfrm>
          <a:prstGeom prst="rect">
            <a:avLst/>
          </a:prstGeom>
          <a:noFill/>
          <a:extLst>
            <a:ext uri="{909E8E84-426E-40DD-AFC4-6F175D3DCCD1}">
              <a14:hiddenFill xmlns:a14="http://schemas.microsoft.com/office/drawing/2010/main">
                <a:solidFill>
                  <a:srgbClr val="FFFFFF"/>
                </a:solidFill>
              </a14:hiddenFill>
            </a:ext>
          </a:extLst>
        </p:spPr>
      </p:pic>
      <p:pic>
        <p:nvPicPr>
          <p:cNvPr id="3202" name="Picture 12" descr="https://upload.wikimedia.org/wikipedia/commons/thumb/5/59/Flag_of_Lebanon.svg/23px-Flag_of_Lebanon.svg.png"/>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0" y="0"/>
            <a:ext cx="215900" cy="146050"/>
          </a:xfrm>
          <a:prstGeom prst="rect">
            <a:avLst/>
          </a:prstGeom>
          <a:noFill/>
          <a:extLst>
            <a:ext uri="{909E8E84-426E-40DD-AFC4-6F175D3DCCD1}">
              <a14:hiddenFill xmlns:a14="http://schemas.microsoft.com/office/drawing/2010/main">
                <a:solidFill>
                  <a:srgbClr val="FFFFFF"/>
                </a:solidFill>
              </a14:hiddenFill>
            </a:ext>
          </a:extLst>
        </p:spPr>
      </p:pic>
      <p:pic>
        <p:nvPicPr>
          <p:cNvPr id="3201" name="Picture 11" descr="https://upload.wikimedia.org/wikipedia/commons/thumb/2/2c/Flag_of_Morocco.svg/23px-Flag_of_Morocco.svg.png"/>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0" y="0"/>
            <a:ext cx="215900" cy="146050"/>
          </a:xfrm>
          <a:prstGeom prst="rect">
            <a:avLst/>
          </a:prstGeom>
          <a:noFill/>
          <a:extLst>
            <a:ext uri="{909E8E84-426E-40DD-AFC4-6F175D3DCCD1}">
              <a14:hiddenFill xmlns:a14="http://schemas.microsoft.com/office/drawing/2010/main">
                <a:solidFill>
                  <a:srgbClr val="FFFFFF"/>
                </a:solidFill>
              </a14:hiddenFill>
            </a:ext>
          </a:extLst>
        </p:spPr>
      </p:pic>
      <p:pic>
        <p:nvPicPr>
          <p:cNvPr id="3200" name="Picture 9" descr="https://upload.wikimedia.org/wikipedia/commons/thumb/0/00/Flag_of_Palestine.svg/23px-Flag_of_Palestine.svg.png"/>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0" y="0"/>
            <a:ext cx="2159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3199" name="Picture 7" descr="https://upload.wikimedia.org/wikipedia/commons/thumb/c/cb/Flag_of_the_United_Arab_Emirates.svg/23px-Flag_of_the_United_Arab_Emirates.svg.png"/>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0" y="0"/>
            <a:ext cx="2159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3198" name="Picture 6" descr="https://upload.wikimedia.org/wikipedia/commons/thumb/c/cb/Flag_of_the_United_Arab_Emirates.svg/23px-Flag_of_the_United_Arab_Emirates.svg.png"/>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0" y="0"/>
            <a:ext cx="2159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3197" name="Picture 5" descr="https://upload.wikimedia.org/wikipedia/commons/thumb/0/00/Flag_of_Palestine.svg/23px-Flag_of_Palestine.svg.png"/>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0" y="0"/>
            <a:ext cx="2159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3257" name="Picture 185" descr="sort descending"/>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258" name="Picture 186" descr="Details"/>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200025" cy="95250"/>
          </a:xfrm>
          <a:prstGeom prst="rect">
            <a:avLst/>
          </a:prstGeom>
          <a:noFill/>
          <a:extLst>
            <a:ext uri="{909E8E84-426E-40DD-AFC4-6F175D3DCCD1}">
              <a14:hiddenFill xmlns:a14="http://schemas.microsoft.com/office/drawing/2010/main">
                <a:solidFill>
                  <a:srgbClr val="FFFFFF"/>
                </a:solidFill>
              </a14:hiddenFill>
            </a:ext>
          </a:extLst>
        </p:spPr>
      </p:pic>
      <p:pic>
        <p:nvPicPr>
          <p:cNvPr id="3259" name="Picture 187" descr="bandera"/>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0" y="0"/>
            <a:ext cx="1714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3260" name="Picture 188" descr="sort descending"/>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0" y="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3261" name="Picture 189" descr="Details"/>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200025" cy="95250"/>
          </a:xfrm>
          <a:prstGeom prst="rect">
            <a:avLst/>
          </a:prstGeom>
          <a:noFill/>
          <a:extLst>
            <a:ext uri="{909E8E84-426E-40DD-AFC4-6F175D3DCCD1}">
              <a14:hiddenFill xmlns:a14="http://schemas.microsoft.com/office/drawing/2010/main">
                <a:solidFill>
                  <a:srgbClr val="FFFFFF"/>
                </a:solidFill>
              </a14:hiddenFill>
            </a:ext>
          </a:extLst>
        </p:spPr>
      </p:pic>
      <p:pic>
        <p:nvPicPr>
          <p:cNvPr id="3262" name="Picture 190" descr="bandera"/>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0" y="0"/>
            <a:ext cx="171450" cy="114300"/>
          </a:xfrm>
          <a:prstGeom prst="rect">
            <a:avLst/>
          </a:prstGeom>
          <a:noFill/>
          <a:extLst>
            <a:ext uri="{909E8E84-426E-40DD-AFC4-6F175D3DCCD1}">
              <a14:hiddenFill xmlns:a14="http://schemas.microsoft.com/office/drawing/2010/main">
                <a:solidFill>
                  <a:srgbClr val="FFFFFF"/>
                </a:solidFill>
              </a14:hiddenFill>
            </a:ext>
          </a:extLst>
        </p:spPr>
      </p:pic>
      <p:pic>
        <p:nvPicPr>
          <p:cNvPr id="3265" name="Picture 40" descr="sort descending"/>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0" y="0"/>
            <a:ext cx="120650" cy="120650"/>
          </a:xfrm>
          <a:prstGeom prst="rect">
            <a:avLst/>
          </a:prstGeom>
          <a:noFill/>
          <a:extLst>
            <a:ext uri="{909E8E84-426E-40DD-AFC4-6F175D3DCCD1}">
              <a14:hiddenFill xmlns:a14="http://schemas.microsoft.com/office/drawing/2010/main">
                <a:solidFill>
                  <a:srgbClr val="FFFFFF"/>
                </a:solidFill>
              </a14:hiddenFill>
            </a:ext>
          </a:extLst>
        </p:spPr>
      </p:pic>
      <p:pic>
        <p:nvPicPr>
          <p:cNvPr id="3264" name="Picture 41" descr="https://www.webometrics.info/sites/default/files/Details.jpg"/>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203200" cy="95250"/>
          </a:xfrm>
          <a:prstGeom prst="rect">
            <a:avLst/>
          </a:prstGeom>
          <a:noFill/>
          <a:extLst>
            <a:ext uri="{909E8E84-426E-40DD-AFC4-6F175D3DCCD1}">
              <a14:hiddenFill xmlns:a14="http://schemas.microsoft.com/office/drawing/2010/main">
                <a:solidFill>
                  <a:srgbClr val="FFFFFF"/>
                </a:solidFill>
              </a14:hiddenFill>
            </a:ext>
          </a:extLst>
        </p:spPr>
      </p:pic>
      <p:pic>
        <p:nvPicPr>
          <p:cNvPr id="3263" name="Picture 42" descr="bandera"/>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0" y="0"/>
            <a:ext cx="177800" cy="11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306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99173" y="590204"/>
            <a:ext cx="3707067" cy="624595"/>
          </a:xfrm>
          <a:prstGeom prst="rect">
            <a:avLst/>
          </a:prstGeom>
        </p:spPr>
      </p:pic>
      <p:sp>
        <p:nvSpPr>
          <p:cNvPr id="5" name="Rectangle 4"/>
          <p:cNvSpPr/>
          <p:nvPr/>
        </p:nvSpPr>
        <p:spPr>
          <a:xfrm>
            <a:off x="5855604" y="470702"/>
            <a:ext cx="5281396" cy="923330"/>
          </a:xfrm>
          <a:prstGeom prst="rect">
            <a:avLst/>
          </a:prstGeom>
        </p:spPr>
        <p:txBody>
          <a:bodyPr wrap="square">
            <a:spAutoFit/>
          </a:bodyPr>
          <a:lstStyle/>
          <a:p>
            <a:r>
              <a:rPr lang="en-US" dirty="0"/>
              <a:t>https://www.webometrics.info/en/search/Rankings/ai-qadisiyah%20iraq%20type%3Amundial</a:t>
            </a:r>
            <a:endParaRPr lang="ar-IQ" dirty="0"/>
          </a:p>
        </p:txBody>
      </p:sp>
      <p:graphicFrame>
        <p:nvGraphicFramePr>
          <p:cNvPr id="14" name="Object 13"/>
          <p:cNvGraphicFramePr>
            <a:graphicFrameLocks noChangeAspect="1"/>
          </p:cNvGraphicFramePr>
          <p:nvPr>
            <p:extLst>
              <p:ext uri="{D42A27DB-BD31-4B8C-83A1-F6EECF244321}">
                <p14:modId xmlns:p14="http://schemas.microsoft.com/office/powerpoint/2010/main" val="1270769478"/>
              </p:ext>
            </p:extLst>
          </p:nvPr>
        </p:nvGraphicFramePr>
        <p:xfrm>
          <a:off x="2019993" y="1670858"/>
          <a:ext cx="9600074" cy="4621877"/>
        </p:xfrm>
        <a:graphic>
          <a:graphicData uri="http://schemas.openxmlformats.org/presentationml/2006/ole">
            <mc:AlternateContent xmlns:mc="http://schemas.openxmlformats.org/markup-compatibility/2006">
              <mc:Choice xmlns:v="urn:schemas-microsoft-com:vml" Requires="v">
                <p:oleObj spid="_x0000_s4264" name="مستند" r:id="rId4" imgW="7780353" imgH="3084333" progId="Word.Document.12">
                  <p:embed/>
                </p:oleObj>
              </mc:Choice>
              <mc:Fallback>
                <p:oleObj name="مستند" r:id="rId4" imgW="7780353" imgH="3084333" progId="Word.Document.12">
                  <p:embed/>
                  <p:pic>
                    <p:nvPicPr>
                      <p:cNvPr id="0" name=""/>
                      <p:cNvPicPr/>
                      <p:nvPr/>
                    </p:nvPicPr>
                    <p:blipFill>
                      <a:blip r:embed="rId5"/>
                      <a:stretch>
                        <a:fillRect/>
                      </a:stretch>
                    </p:blipFill>
                    <p:spPr>
                      <a:xfrm>
                        <a:off x="2019993" y="1670858"/>
                        <a:ext cx="9600074" cy="4621877"/>
                      </a:xfrm>
                      <a:prstGeom prst="rect">
                        <a:avLst/>
                      </a:prstGeom>
                    </p:spPr>
                  </p:pic>
                </p:oleObj>
              </mc:Fallback>
            </mc:AlternateContent>
          </a:graphicData>
        </a:graphic>
      </p:graphicFrame>
      <p:pic>
        <p:nvPicPr>
          <p:cNvPr id="4114" name="Picture 40" descr="sort descend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0650" cy="120650"/>
          </a:xfrm>
          <a:prstGeom prst="rect">
            <a:avLst/>
          </a:prstGeom>
          <a:noFill/>
          <a:extLst>
            <a:ext uri="{909E8E84-426E-40DD-AFC4-6F175D3DCCD1}">
              <a14:hiddenFill xmlns:a14="http://schemas.microsoft.com/office/drawing/2010/main">
                <a:solidFill>
                  <a:srgbClr val="FFFFFF"/>
                </a:solidFill>
              </a14:hiddenFill>
            </a:ext>
          </a:extLst>
        </p:spPr>
      </p:pic>
      <p:pic>
        <p:nvPicPr>
          <p:cNvPr id="4113" name="Picture 64" descr="https://www.webometrics.info/sites/default/files/Detail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3200" cy="95250"/>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63" descr="bande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778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4111" name="Picture 41" descr="https://www.webometrics.info/sites/default/files/Detail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3200" cy="9525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42" descr="bande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778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4109" name="Picture 66" descr="https://www.webometrics.info/sites/default/files/Detail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3200" cy="9525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65" descr="bande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778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56" descr="https://www.webometrics.info/sites/default/files/Detail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3200" cy="9525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55" descr="bande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778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62" descr="https://www.webometrics.info/sites/default/files/Detail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3200" cy="9525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61" descr="bande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778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54" descr="https://www.webometrics.info/sites/default/files/Detail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3200" cy="952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53" descr="bande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778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8" descr="https://www.webometrics.info/sites/default/files/Detail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3200" cy="952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57" descr="bande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778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60" descr="https://www.webometrics.info/sites/default/files/Detail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3200" cy="9525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59" descr="bande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778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52" descr="bande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778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4154" name="Picture 58" descr="sort descend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0650" cy="120650"/>
          </a:xfrm>
          <a:prstGeom prst="rect">
            <a:avLst/>
          </a:prstGeom>
          <a:noFill/>
          <a:extLst>
            <a:ext uri="{909E8E84-426E-40DD-AFC4-6F175D3DCCD1}">
              <a14:hiddenFill xmlns:a14="http://schemas.microsoft.com/office/drawing/2010/main">
                <a:solidFill>
                  <a:srgbClr val="FFFFFF"/>
                </a:solidFill>
              </a14:hiddenFill>
            </a:ext>
          </a:extLst>
        </p:spPr>
      </p:pic>
      <p:pic>
        <p:nvPicPr>
          <p:cNvPr id="4153" name="Picture 57" descr="https://www.webometrics.info/sites/default/files/Detail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3200" cy="95250"/>
          </a:xfrm>
          <a:prstGeom prst="rect">
            <a:avLst/>
          </a:prstGeom>
          <a:noFill/>
          <a:extLst>
            <a:ext uri="{909E8E84-426E-40DD-AFC4-6F175D3DCCD1}">
              <a14:hiddenFill xmlns:a14="http://schemas.microsoft.com/office/drawing/2010/main">
                <a:solidFill>
                  <a:srgbClr val="FFFFFF"/>
                </a:solidFill>
              </a14:hiddenFill>
            </a:ext>
          </a:extLst>
        </p:spPr>
      </p:pic>
      <p:pic>
        <p:nvPicPr>
          <p:cNvPr id="4152" name="Picture 56" descr="bande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778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4151" name="Picture 55" descr="https://www.webometrics.info/sites/default/files/Detail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3200" cy="95250"/>
          </a:xfrm>
          <a:prstGeom prst="rect">
            <a:avLst/>
          </a:prstGeom>
          <a:noFill/>
          <a:extLst>
            <a:ext uri="{909E8E84-426E-40DD-AFC4-6F175D3DCCD1}">
              <a14:hiddenFill xmlns:a14="http://schemas.microsoft.com/office/drawing/2010/main">
                <a:solidFill>
                  <a:srgbClr val="FFFFFF"/>
                </a:solidFill>
              </a14:hiddenFill>
            </a:ext>
          </a:extLst>
        </p:spPr>
      </p:pic>
      <p:pic>
        <p:nvPicPr>
          <p:cNvPr id="4150" name="Picture 54" descr="bande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778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4149" name="Picture 53" descr="https://www.webometrics.info/sites/default/files/Detail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3200" cy="95250"/>
          </a:xfrm>
          <a:prstGeom prst="rect">
            <a:avLst/>
          </a:prstGeom>
          <a:noFill/>
          <a:extLst>
            <a:ext uri="{909E8E84-426E-40DD-AFC4-6F175D3DCCD1}">
              <a14:hiddenFill xmlns:a14="http://schemas.microsoft.com/office/drawing/2010/main">
                <a:solidFill>
                  <a:srgbClr val="FFFFFF"/>
                </a:solidFill>
              </a14:hiddenFill>
            </a:ext>
          </a:extLst>
        </p:spPr>
      </p:pic>
      <p:pic>
        <p:nvPicPr>
          <p:cNvPr id="4148" name="Picture 52" descr="bande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778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4147" name="Picture 51" descr="https://www.webometrics.info/sites/default/files/Detail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3200" cy="95250"/>
          </a:xfrm>
          <a:prstGeom prst="rect">
            <a:avLst/>
          </a:prstGeom>
          <a:noFill/>
          <a:extLst>
            <a:ext uri="{909E8E84-426E-40DD-AFC4-6F175D3DCCD1}">
              <a14:hiddenFill xmlns:a14="http://schemas.microsoft.com/office/drawing/2010/main">
                <a:solidFill>
                  <a:srgbClr val="FFFFFF"/>
                </a:solidFill>
              </a14:hiddenFill>
            </a:ext>
          </a:extLst>
        </p:spPr>
      </p:pic>
      <p:pic>
        <p:nvPicPr>
          <p:cNvPr id="4146" name="Picture 50" descr="bande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778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4145" name="Picture 49" descr="https://www.webometrics.info/sites/default/files/Detail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3200" cy="95250"/>
          </a:xfrm>
          <a:prstGeom prst="rect">
            <a:avLst/>
          </a:prstGeom>
          <a:noFill/>
          <a:extLst>
            <a:ext uri="{909E8E84-426E-40DD-AFC4-6F175D3DCCD1}">
              <a14:hiddenFill xmlns:a14="http://schemas.microsoft.com/office/drawing/2010/main">
                <a:solidFill>
                  <a:srgbClr val="FFFFFF"/>
                </a:solidFill>
              </a14:hiddenFill>
            </a:ext>
          </a:extLst>
        </p:spPr>
      </p:pic>
      <p:pic>
        <p:nvPicPr>
          <p:cNvPr id="4144" name="Picture 48" descr="bande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778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4143" name="Picture 47" descr="https://www.webometrics.info/sites/default/files/Detail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3200" cy="95250"/>
          </a:xfrm>
          <a:prstGeom prst="rect">
            <a:avLst/>
          </a:prstGeom>
          <a:noFill/>
          <a:extLst>
            <a:ext uri="{909E8E84-426E-40DD-AFC4-6F175D3DCCD1}">
              <a14:hiddenFill xmlns:a14="http://schemas.microsoft.com/office/drawing/2010/main">
                <a:solidFill>
                  <a:srgbClr val="FFFFFF"/>
                </a:solidFill>
              </a14:hiddenFill>
            </a:ext>
          </a:extLst>
        </p:spPr>
      </p:pic>
      <p:pic>
        <p:nvPicPr>
          <p:cNvPr id="4142" name="Picture 46" descr="bande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778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4141" name="Picture 45" descr="https://www.webometrics.info/sites/default/files/Detail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3200" cy="95250"/>
          </a:xfrm>
          <a:prstGeom prst="rect">
            <a:avLst/>
          </a:prstGeom>
          <a:noFill/>
          <a:extLst>
            <a:ext uri="{909E8E84-426E-40DD-AFC4-6F175D3DCCD1}">
              <a14:hiddenFill xmlns:a14="http://schemas.microsoft.com/office/drawing/2010/main">
                <a:solidFill>
                  <a:srgbClr val="FFFFFF"/>
                </a:solidFill>
              </a14:hiddenFill>
            </a:ext>
          </a:extLst>
        </p:spPr>
      </p:pic>
      <p:pic>
        <p:nvPicPr>
          <p:cNvPr id="4140" name="Picture 44" descr="bande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778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4139" name="Picture 43" descr="https://www.webometrics.info/sites/default/files/Detail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3200" cy="95250"/>
          </a:xfrm>
          <a:prstGeom prst="rect">
            <a:avLst/>
          </a:prstGeom>
          <a:noFill/>
          <a:extLst>
            <a:ext uri="{909E8E84-426E-40DD-AFC4-6F175D3DCCD1}">
              <a14:hiddenFill xmlns:a14="http://schemas.microsoft.com/office/drawing/2010/main">
                <a:solidFill>
                  <a:srgbClr val="FFFFFF"/>
                </a:solidFill>
              </a14:hiddenFill>
            </a:ext>
          </a:extLst>
        </p:spPr>
      </p:pic>
      <p:pic>
        <p:nvPicPr>
          <p:cNvPr id="4138" name="Picture 42" descr="bande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778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4137" name="Picture 41" descr="bande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778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4136" name="Picture 71" descr="https://www.webometrics.info/sites/default/files/Detail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3200" cy="95250"/>
          </a:xfrm>
          <a:prstGeom prst="rect">
            <a:avLst/>
          </a:prstGeom>
          <a:noFill/>
          <a:extLst>
            <a:ext uri="{909E8E84-426E-40DD-AFC4-6F175D3DCCD1}">
              <a14:hiddenFill xmlns:a14="http://schemas.microsoft.com/office/drawing/2010/main">
                <a:solidFill>
                  <a:srgbClr val="FFFFFF"/>
                </a:solidFill>
              </a14:hiddenFill>
            </a:ext>
          </a:extLst>
        </p:spPr>
      </p:pic>
      <p:pic>
        <p:nvPicPr>
          <p:cNvPr id="4135" name="Picture 72" descr="bander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778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4134" name="Picture 82" descr="https://www.webometrics.info/sites/default/files/Detail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3200" cy="95250"/>
          </a:xfrm>
          <a:prstGeom prst="rect">
            <a:avLst/>
          </a:prstGeom>
          <a:noFill/>
          <a:extLst>
            <a:ext uri="{909E8E84-426E-40DD-AFC4-6F175D3DCCD1}">
              <a14:hiddenFill xmlns:a14="http://schemas.microsoft.com/office/drawing/2010/main">
                <a:solidFill>
                  <a:srgbClr val="FFFFFF"/>
                </a:solidFill>
              </a14:hiddenFill>
            </a:ext>
          </a:extLst>
        </p:spPr>
      </p:pic>
      <p:pic>
        <p:nvPicPr>
          <p:cNvPr id="4133" name="Picture 81" descr="bander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778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4176" name="Picture 80" descr="sort descend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0650" cy="120650"/>
          </a:xfrm>
          <a:prstGeom prst="rect">
            <a:avLst/>
          </a:prstGeom>
          <a:noFill/>
          <a:extLst>
            <a:ext uri="{909E8E84-426E-40DD-AFC4-6F175D3DCCD1}">
              <a14:hiddenFill xmlns:a14="http://schemas.microsoft.com/office/drawing/2010/main">
                <a:solidFill>
                  <a:srgbClr val="FFFFFF"/>
                </a:solidFill>
              </a14:hiddenFill>
            </a:ext>
          </a:extLst>
        </p:spPr>
      </p:pic>
      <p:pic>
        <p:nvPicPr>
          <p:cNvPr id="4175" name="Picture 79" descr="https://www.webometrics.info/sites/default/files/Detail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3200" cy="95250"/>
          </a:xfrm>
          <a:prstGeom prst="rect">
            <a:avLst/>
          </a:prstGeom>
          <a:noFill/>
          <a:extLst>
            <a:ext uri="{909E8E84-426E-40DD-AFC4-6F175D3DCCD1}">
              <a14:hiddenFill xmlns:a14="http://schemas.microsoft.com/office/drawing/2010/main">
                <a:solidFill>
                  <a:srgbClr val="FFFFFF"/>
                </a:solidFill>
              </a14:hiddenFill>
            </a:ext>
          </a:extLst>
        </p:spPr>
      </p:pic>
      <p:pic>
        <p:nvPicPr>
          <p:cNvPr id="4174" name="Picture 78" descr="bande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778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4173" name="Picture 77" descr="https://www.webometrics.info/sites/default/files/Detail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3200" cy="95250"/>
          </a:xfrm>
          <a:prstGeom prst="rect">
            <a:avLst/>
          </a:prstGeom>
          <a:noFill/>
          <a:extLst>
            <a:ext uri="{909E8E84-426E-40DD-AFC4-6F175D3DCCD1}">
              <a14:hiddenFill xmlns:a14="http://schemas.microsoft.com/office/drawing/2010/main">
                <a:solidFill>
                  <a:srgbClr val="FFFFFF"/>
                </a:solidFill>
              </a14:hiddenFill>
            </a:ext>
          </a:extLst>
        </p:spPr>
      </p:pic>
      <p:pic>
        <p:nvPicPr>
          <p:cNvPr id="4172" name="Picture 76" descr="bande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778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4171" name="Picture 75" descr="https://www.webometrics.info/sites/default/files/Detail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3200" cy="95250"/>
          </a:xfrm>
          <a:prstGeom prst="rect">
            <a:avLst/>
          </a:prstGeom>
          <a:noFill/>
          <a:extLst>
            <a:ext uri="{909E8E84-426E-40DD-AFC4-6F175D3DCCD1}">
              <a14:hiddenFill xmlns:a14="http://schemas.microsoft.com/office/drawing/2010/main">
                <a:solidFill>
                  <a:srgbClr val="FFFFFF"/>
                </a:solidFill>
              </a14:hiddenFill>
            </a:ext>
          </a:extLst>
        </p:spPr>
      </p:pic>
      <p:pic>
        <p:nvPicPr>
          <p:cNvPr id="4170" name="Picture 74" descr="bande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778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4169" name="Picture 73" descr="https://www.webometrics.info/sites/default/files/Detail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3200" cy="95250"/>
          </a:xfrm>
          <a:prstGeom prst="rect">
            <a:avLst/>
          </a:prstGeom>
          <a:noFill/>
          <a:extLst>
            <a:ext uri="{909E8E84-426E-40DD-AFC4-6F175D3DCCD1}">
              <a14:hiddenFill xmlns:a14="http://schemas.microsoft.com/office/drawing/2010/main">
                <a:solidFill>
                  <a:srgbClr val="FFFFFF"/>
                </a:solidFill>
              </a14:hiddenFill>
            </a:ext>
          </a:extLst>
        </p:spPr>
      </p:pic>
      <p:pic>
        <p:nvPicPr>
          <p:cNvPr id="4168" name="Picture 72" descr="bande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778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4167" name="Picture 71" descr="https://www.webometrics.info/sites/default/files/Detail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3200" cy="95250"/>
          </a:xfrm>
          <a:prstGeom prst="rect">
            <a:avLst/>
          </a:prstGeom>
          <a:noFill/>
          <a:extLst>
            <a:ext uri="{909E8E84-426E-40DD-AFC4-6F175D3DCCD1}">
              <a14:hiddenFill xmlns:a14="http://schemas.microsoft.com/office/drawing/2010/main">
                <a:solidFill>
                  <a:srgbClr val="FFFFFF"/>
                </a:solidFill>
              </a14:hiddenFill>
            </a:ext>
          </a:extLst>
        </p:spPr>
      </p:pic>
      <p:pic>
        <p:nvPicPr>
          <p:cNvPr id="4166" name="Picture 70" descr="bande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778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4165" name="Picture 69" descr="https://www.webometrics.info/sites/default/files/Detail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3200" cy="95250"/>
          </a:xfrm>
          <a:prstGeom prst="rect">
            <a:avLst/>
          </a:prstGeom>
          <a:noFill/>
          <a:extLst>
            <a:ext uri="{909E8E84-426E-40DD-AFC4-6F175D3DCCD1}">
              <a14:hiddenFill xmlns:a14="http://schemas.microsoft.com/office/drawing/2010/main">
                <a:solidFill>
                  <a:srgbClr val="FFFFFF"/>
                </a:solidFill>
              </a14:hiddenFill>
            </a:ext>
          </a:extLst>
        </p:spPr>
      </p:pic>
      <p:pic>
        <p:nvPicPr>
          <p:cNvPr id="4164" name="Picture 68" descr="bande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778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4163" name="Picture 67" descr="https://www.webometrics.info/sites/default/files/Detail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3200" cy="95250"/>
          </a:xfrm>
          <a:prstGeom prst="rect">
            <a:avLst/>
          </a:prstGeom>
          <a:noFill/>
          <a:extLst>
            <a:ext uri="{909E8E84-426E-40DD-AFC4-6F175D3DCCD1}">
              <a14:hiddenFill xmlns:a14="http://schemas.microsoft.com/office/drawing/2010/main">
                <a:solidFill>
                  <a:srgbClr val="FFFFFF"/>
                </a:solidFill>
              </a14:hiddenFill>
            </a:ext>
          </a:extLst>
        </p:spPr>
      </p:pic>
      <p:pic>
        <p:nvPicPr>
          <p:cNvPr id="4162" name="Picture 66" descr="bande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778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4161" name="Picture 65" descr="https://www.webometrics.info/sites/default/files/Detail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3200" cy="95250"/>
          </a:xfrm>
          <a:prstGeom prst="rect">
            <a:avLst/>
          </a:prstGeom>
          <a:noFill/>
          <a:extLst>
            <a:ext uri="{909E8E84-426E-40DD-AFC4-6F175D3DCCD1}">
              <a14:hiddenFill xmlns:a14="http://schemas.microsoft.com/office/drawing/2010/main">
                <a:solidFill>
                  <a:srgbClr val="FFFFFF"/>
                </a:solidFill>
              </a14:hiddenFill>
            </a:ext>
          </a:extLst>
        </p:spPr>
      </p:pic>
      <p:pic>
        <p:nvPicPr>
          <p:cNvPr id="4160" name="Picture 64" descr="bande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778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4159" name="Picture 63" descr="bande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778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4158" name="Picture 62" descr="https://www.webometrics.info/sites/default/files/Detail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3200" cy="95250"/>
          </a:xfrm>
          <a:prstGeom prst="rect">
            <a:avLst/>
          </a:prstGeom>
          <a:noFill/>
          <a:extLst>
            <a:ext uri="{909E8E84-426E-40DD-AFC4-6F175D3DCCD1}">
              <a14:hiddenFill xmlns:a14="http://schemas.microsoft.com/office/drawing/2010/main">
                <a:solidFill>
                  <a:srgbClr val="FFFFFF"/>
                </a:solidFill>
              </a14:hiddenFill>
            </a:ext>
          </a:extLst>
        </p:spPr>
      </p:pic>
      <p:pic>
        <p:nvPicPr>
          <p:cNvPr id="4157" name="Picture 61" descr="bander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778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4156" name="Picture 60" descr="https://www.webometrics.info/sites/default/files/Detail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3200" cy="95250"/>
          </a:xfrm>
          <a:prstGeom prst="rect">
            <a:avLst/>
          </a:prstGeom>
          <a:noFill/>
          <a:extLst>
            <a:ext uri="{909E8E84-426E-40DD-AFC4-6F175D3DCCD1}">
              <a14:hiddenFill xmlns:a14="http://schemas.microsoft.com/office/drawing/2010/main">
                <a:solidFill>
                  <a:srgbClr val="FFFFFF"/>
                </a:solidFill>
              </a14:hiddenFill>
            </a:ext>
          </a:extLst>
        </p:spPr>
      </p:pic>
      <p:pic>
        <p:nvPicPr>
          <p:cNvPr id="4155" name="Picture 59" descr="bander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778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4198" name="Picture 102" descr="sort descend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0650" cy="120650"/>
          </a:xfrm>
          <a:prstGeom prst="rect">
            <a:avLst/>
          </a:prstGeom>
          <a:noFill/>
          <a:extLst>
            <a:ext uri="{909E8E84-426E-40DD-AFC4-6F175D3DCCD1}">
              <a14:hiddenFill xmlns:a14="http://schemas.microsoft.com/office/drawing/2010/main">
                <a:solidFill>
                  <a:srgbClr val="FFFFFF"/>
                </a:solidFill>
              </a14:hiddenFill>
            </a:ext>
          </a:extLst>
        </p:spPr>
      </p:pic>
      <p:pic>
        <p:nvPicPr>
          <p:cNvPr id="4197" name="Picture 101" descr="https://www.webometrics.info/sites/default/files/Detail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3200" cy="95250"/>
          </a:xfrm>
          <a:prstGeom prst="rect">
            <a:avLst/>
          </a:prstGeom>
          <a:noFill/>
          <a:extLst>
            <a:ext uri="{909E8E84-426E-40DD-AFC4-6F175D3DCCD1}">
              <a14:hiddenFill xmlns:a14="http://schemas.microsoft.com/office/drawing/2010/main">
                <a:solidFill>
                  <a:srgbClr val="FFFFFF"/>
                </a:solidFill>
              </a14:hiddenFill>
            </a:ext>
          </a:extLst>
        </p:spPr>
      </p:pic>
      <p:pic>
        <p:nvPicPr>
          <p:cNvPr id="4196" name="Picture 100" descr="bande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778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4195" name="Picture 99" descr="https://www.webometrics.info/sites/default/files/Detail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3200" cy="95250"/>
          </a:xfrm>
          <a:prstGeom prst="rect">
            <a:avLst/>
          </a:prstGeom>
          <a:noFill/>
          <a:extLst>
            <a:ext uri="{909E8E84-426E-40DD-AFC4-6F175D3DCCD1}">
              <a14:hiddenFill xmlns:a14="http://schemas.microsoft.com/office/drawing/2010/main">
                <a:solidFill>
                  <a:srgbClr val="FFFFFF"/>
                </a:solidFill>
              </a14:hiddenFill>
            </a:ext>
          </a:extLst>
        </p:spPr>
      </p:pic>
      <p:pic>
        <p:nvPicPr>
          <p:cNvPr id="4194" name="Picture 98" descr="bande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778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4193" name="Picture 97" descr="https://www.webometrics.info/sites/default/files/Detail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3200" cy="95250"/>
          </a:xfrm>
          <a:prstGeom prst="rect">
            <a:avLst/>
          </a:prstGeom>
          <a:noFill/>
          <a:extLst>
            <a:ext uri="{909E8E84-426E-40DD-AFC4-6F175D3DCCD1}">
              <a14:hiddenFill xmlns:a14="http://schemas.microsoft.com/office/drawing/2010/main">
                <a:solidFill>
                  <a:srgbClr val="FFFFFF"/>
                </a:solidFill>
              </a14:hiddenFill>
            </a:ext>
          </a:extLst>
        </p:spPr>
      </p:pic>
      <p:pic>
        <p:nvPicPr>
          <p:cNvPr id="4192" name="Picture 96" descr="bande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778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4191" name="Picture 95" descr="https://www.webometrics.info/sites/default/files/Detail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3200" cy="95250"/>
          </a:xfrm>
          <a:prstGeom prst="rect">
            <a:avLst/>
          </a:prstGeom>
          <a:noFill/>
          <a:extLst>
            <a:ext uri="{909E8E84-426E-40DD-AFC4-6F175D3DCCD1}">
              <a14:hiddenFill xmlns:a14="http://schemas.microsoft.com/office/drawing/2010/main">
                <a:solidFill>
                  <a:srgbClr val="FFFFFF"/>
                </a:solidFill>
              </a14:hiddenFill>
            </a:ext>
          </a:extLst>
        </p:spPr>
      </p:pic>
      <p:pic>
        <p:nvPicPr>
          <p:cNvPr id="4190" name="Picture 94" descr="bande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778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4189" name="Picture 93" descr="https://www.webometrics.info/sites/default/files/Detail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3200" cy="95250"/>
          </a:xfrm>
          <a:prstGeom prst="rect">
            <a:avLst/>
          </a:prstGeom>
          <a:noFill/>
          <a:extLst>
            <a:ext uri="{909E8E84-426E-40DD-AFC4-6F175D3DCCD1}">
              <a14:hiddenFill xmlns:a14="http://schemas.microsoft.com/office/drawing/2010/main">
                <a:solidFill>
                  <a:srgbClr val="FFFFFF"/>
                </a:solidFill>
              </a14:hiddenFill>
            </a:ext>
          </a:extLst>
        </p:spPr>
      </p:pic>
      <p:pic>
        <p:nvPicPr>
          <p:cNvPr id="4188" name="Picture 92" descr="bande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778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4187" name="Picture 91" descr="https://www.webometrics.info/sites/default/files/Detail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3200" cy="95250"/>
          </a:xfrm>
          <a:prstGeom prst="rect">
            <a:avLst/>
          </a:prstGeom>
          <a:noFill/>
          <a:extLst>
            <a:ext uri="{909E8E84-426E-40DD-AFC4-6F175D3DCCD1}">
              <a14:hiddenFill xmlns:a14="http://schemas.microsoft.com/office/drawing/2010/main">
                <a:solidFill>
                  <a:srgbClr val="FFFFFF"/>
                </a:solidFill>
              </a14:hiddenFill>
            </a:ext>
          </a:extLst>
        </p:spPr>
      </p:pic>
      <p:pic>
        <p:nvPicPr>
          <p:cNvPr id="4186" name="Picture 90" descr="bande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778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4185" name="Picture 89" descr="https://www.webometrics.info/sites/default/files/Detail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3200" cy="95250"/>
          </a:xfrm>
          <a:prstGeom prst="rect">
            <a:avLst/>
          </a:prstGeom>
          <a:noFill/>
          <a:extLst>
            <a:ext uri="{909E8E84-426E-40DD-AFC4-6F175D3DCCD1}">
              <a14:hiddenFill xmlns:a14="http://schemas.microsoft.com/office/drawing/2010/main">
                <a:solidFill>
                  <a:srgbClr val="FFFFFF"/>
                </a:solidFill>
              </a14:hiddenFill>
            </a:ext>
          </a:extLst>
        </p:spPr>
      </p:pic>
      <p:pic>
        <p:nvPicPr>
          <p:cNvPr id="4184" name="Picture 88" descr="bande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778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4183" name="Picture 87" descr="https://www.webometrics.info/sites/default/files/Detail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3200" cy="95250"/>
          </a:xfrm>
          <a:prstGeom prst="rect">
            <a:avLst/>
          </a:prstGeom>
          <a:noFill/>
          <a:extLst>
            <a:ext uri="{909E8E84-426E-40DD-AFC4-6F175D3DCCD1}">
              <a14:hiddenFill xmlns:a14="http://schemas.microsoft.com/office/drawing/2010/main">
                <a:solidFill>
                  <a:srgbClr val="FFFFFF"/>
                </a:solidFill>
              </a14:hiddenFill>
            </a:ext>
          </a:extLst>
        </p:spPr>
      </p:pic>
      <p:pic>
        <p:nvPicPr>
          <p:cNvPr id="4182" name="Picture 86" descr="bande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778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4181" name="Picture 85" descr="bande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778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4180" name="Picture 84" descr="https://www.webometrics.info/sites/default/files/Detail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3200" cy="95250"/>
          </a:xfrm>
          <a:prstGeom prst="rect">
            <a:avLst/>
          </a:prstGeom>
          <a:noFill/>
          <a:extLst>
            <a:ext uri="{909E8E84-426E-40DD-AFC4-6F175D3DCCD1}">
              <a14:hiddenFill xmlns:a14="http://schemas.microsoft.com/office/drawing/2010/main">
                <a:solidFill>
                  <a:srgbClr val="FFFFFF"/>
                </a:solidFill>
              </a14:hiddenFill>
            </a:ext>
          </a:extLst>
        </p:spPr>
      </p:pic>
      <p:pic>
        <p:nvPicPr>
          <p:cNvPr id="4179" name="Picture 83" descr="bander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778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4178" name="Picture 82" descr="https://www.webometrics.info/sites/default/files/Detail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3200" cy="95250"/>
          </a:xfrm>
          <a:prstGeom prst="rect">
            <a:avLst/>
          </a:prstGeom>
          <a:noFill/>
          <a:extLst>
            <a:ext uri="{909E8E84-426E-40DD-AFC4-6F175D3DCCD1}">
              <a14:hiddenFill xmlns:a14="http://schemas.microsoft.com/office/drawing/2010/main">
                <a:solidFill>
                  <a:srgbClr val="FFFFFF"/>
                </a:solidFill>
              </a14:hiddenFill>
            </a:ext>
          </a:extLst>
        </p:spPr>
      </p:pic>
      <p:pic>
        <p:nvPicPr>
          <p:cNvPr id="4177" name="Picture 81" descr="bander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778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4220" name="Picture 124" descr="sort descend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0650" cy="120650"/>
          </a:xfrm>
          <a:prstGeom prst="rect">
            <a:avLst/>
          </a:prstGeom>
          <a:noFill/>
          <a:extLst>
            <a:ext uri="{909E8E84-426E-40DD-AFC4-6F175D3DCCD1}">
              <a14:hiddenFill xmlns:a14="http://schemas.microsoft.com/office/drawing/2010/main">
                <a:solidFill>
                  <a:srgbClr val="FFFFFF"/>
                </a:solidFill>
              </a14:hiddenFill>
            </a:ext>
          </a:extLst>
        </p:spPr>
      </p:pic>
      <p:pic>
        <p:nvPicPr>
          <p:cNvPr id="4219" name="Picture 123" descr="https://www.webometrics.info/sites/default/files/Detail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3200" cy="95250"/>
          </a:xfrm>
          <a:prstGeom prst="rect">
            <a:avLst/>
          </a:prstGeom>
          <a:noFill/>
          <a:extLst>
            <a:ext uri="{909E8E84-426E-40DD-AFC4-6F175D3DCCD1}">
              <a14:hiddenFill xmlns:a14="http://schemas.microsoft.com/office/drawing/2010/main">
                <a:solidFill>
                  <a:srgbClr val="FFFFFF"/>
                </a:solidFill>
              </a14:hiddenFill>
            </a:ext>
          </a:extLst>
        </p:spPr>
      </p:pic>
      <p:pic>
        <p:nvPicPr>
          <p:cNvPr id="4218" name="Picture 122" descr="bande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778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4217" name="Picture 121" descr="https://www.webometrics.info/sites/default/files/Detail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3200" cy="95250"/>
          </a:xfrm>
          <a:prstGeom prst="rect">
            <a:avLst/>
          </a:prstGeom>
          <a:noFill/>
          <a:extLst>
            <a:ext uri="{909E8E84-426E-40DD-AFC4-6F175D3DCCD1}">
              <a14:hiddenFill xmlns:a14="http://schemas.microsoft.com/office/drawing/2010/main">
                <a:solidFill>
                  <a:srgbClr val="FFFFFF"/>
                </a:solidFill>
              </a14:hiddenFill>
            </a:ext>
          </a:extLst>
        </p:spPr>
      </p:pic>
      <p:pic>
        <p:nvPicPr>
          <p:cNvPr id="4216" name="Picture 120" descr="bande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778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4215" name="Picture 119" descr="https://www.webometrics.info/sites/default/files/Detail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3200" cy="95250"/>
          </a:xfrm>
          <a:prstGeom prst="rect">
            <a:avLst/>
          </a:prstGeom>
          <a:noFill/>
          <a:extLst>
            <a:ext uri="{909E8E84-426E-40DD-AFC4-6F175D3DCCD1}">
              <a14:hiddenFill xmlns:a14="http://schemas.microsoft.com/office/drawing/2010/main">
                <a:solidFill>
                  <a:srgbClr val="FFFFFF"/>
                </a:solidFill>
              </a14:hiddenFill>
            </a:ext>
          </a:extLst>
        </p:spPr>
      </p:pic>
      <p:pic>
        <p:nvPicPr>
          <p:cNvPr id="4214" name="Picture 118" descr="bande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778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4213" name="Picture 117" descr="https://www.webometrics.info/sites/default/files/Detail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3200" cy="95250"/>
          </a:xfrm>
          <a:prstGeom prst="rect">
            <a:avLst/>
          </a:prstGeom>
          <a:noFill/>
          <a:extLst>
            <a:ext uri="{909E8E84-426E-40DD-AFC4-6F175D3DCCD1}">
              <a14:hiddenFill xmlns:a14="http://schemas.microsoft.com/office/drawing/2010/main">
                <a:solidFill>
                  <a:srgbClr val="FFFFFF"/>
                </a:solidFill>
              </a14:hiddenFill>
            </a:ext>
          </a:extLst>
        </p:spPr>
      </p:pic>
      <p:pic>
        <p:nvPicPr>
          <p:cNvPr id="4212" name="Picture 116" descr="bande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778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4211" name="Picture 115" descr="https://www.webometrics.info/sites/default/files/Detail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3200" cy="95250"/>
          </a:xfrm>
          <a:prstGeom prst="rect">
            <a:avLst/>
          </a:prstGeom>
          <a:noFill/>
          <a:extLst>
            <a:ext uri="{909E8E84-426E-40DD-AFC4-6F175D3DCCD1}">
              <a14:hiddenFill xmlns:a14="http://schemas.microsoft.com/office/drawing/2010/main">
                <a:solidFill>
                  <a:srgbClr val="FFFFFF"/>
                </a:solidFill>
              </a14:hiddenFill>
            </a:ext>
          </a:extLst>
        </p:spPr>
      </p:pic>
      <p:pic>
        <p:nvPicPr>
          <p:cNvPr id="4210" name="Picture 114" descr="bande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778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4209" name="Picture 113" descr="https://www.webometrics.info/sites/default/files/Detail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3200" cy="95250"/>
          </a:xfrm>
          <a:prstGeom prst="rect">
            <a:avLst/>
          </a:prstGeom>
          <a:noFill/>
          <a:extLst>
            <a:ext uri="{909E8E84-426E-40DD-AFC4-6F175D3DCCD1}">
              <a14:hiddenFill xmlns:a14="http://schemas.microsoft.com/office/drawing/2010/main">
                <a:solidFill>
                  <a:srgbClr val="FFFFFF"/>
                </a:solidFill>
              </a14:hiddenFill>
            </a:ext>
          </a:extLst>
        </p:spPr>
      </p:pic>
      <p:pic>
        <p:nvPicPr>
          <p:cNvPr id="4208" name="Picture 112" descr="bande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778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4207" name="Picture 111" descr="https://www.webometrics.info/sites/default/files/Detail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3200" cy="95250"/>
          </a:xfrm>
          <a:prstGeom prst="rect">
            <a:avLst/>
          </a:prstGeom>
          <a:noFill/>
          <a:extLst>
            <a:ext uri="{909E8E84-426E-40DD-AFC4-6F175D3DCCD1}">
              <a14:hiddenFill xmlns:a14="http://schemas.microsoft.com/office/drawing/2010/main">
                <a:solidFill>
                  <a:srgbClr val="FFFFFF"/>
                </a:solidFill>
              </a14:hiddenFill>
            </a:ext>
          </a:extLst>
        </p:spPr>
      </p:pic>
      <p:pic>
        <p:nvPicPr>
          <p:cNvPr id="4206" name="Picture 110" descr="bande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778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4205" name="Picture 109" descr="https://www.webometrics.info/sites/default/files/Detail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3200" cy="95250"/>
          </a:xfrm>
          <a:prstGeom prst="rect">
            <a:avLst/>
          </a:prstGeom>
          <a:noFill/>
          <a:extLst>
            <a:ext uri="{909E8E84-426E-40DD-AFC4-6F175D3DCCD1}">
              <a14:hiddenFill xmlns:a14="http://schemas.microsoft.com/office/drawing/2010/main">
                <a:solidFill>
                  <a:srgbClr val="FFFFFF"/>
                </a:solidFill>
              </a14:hiddenFill>
            </a:ext>
          </a:extLst>
        </p:spPr>
      </p:pic>
      <p:pic>
        <p:nvPicPr>
          <p:cNvPr id="4204" name="Picture 108" descr="bande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778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4203" name="Picture 107" descr="bande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778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4202" name="Picture 106" descr="https://www.webometrics.info/sites/default/files/Detail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3200" cy="95250"/>
          </a:xfrm>
          <a:prstGeom prst="rect">
            <a:avLst/>
          </a:prstGeom>
          <a:noFill/>
          <a:extLst>
            <a:ext uri="{909E8E84-426E-40DD-AFC4-6F175D3DCCD1}">
              <a14:hiddenFill xmlns:a14="http://schemas.microsoft.com/office/drawing/2010/main">
                <a:solidFill>
                  <a:srgbClr val="FFFFFF"/>
                </a:solidFill>
              </a14:hiddenFill>
            </a:ext>
          </a:extLst>
        </p:spPr>
      </p:pic>
      <p:pic>
        <p:nvPicPr>
          <p:cNvPr id="4201" name="Picture 105" descr="bander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778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4200" name="Picture 104" descr="https://www.webometrics.info/sites/default/files/Detail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3200" cy="95250"/>
          </a:xfrm>
          <a:prstGeom prst="rect">
            <a:avLst/>
          </a:prstGeom>
          <a:noFill/>
          <a:extLst>
            <a:ext uri="{909E8E84-426E-40DD-AFC4-6F175D3DCCD1}">
              <a14:hiddenFill xmlns:a14="http://schemas.microsoft.com/office/drawing/2010/main">
                <a:solidFill>
                  <a:srgbClr val="FFFFFF"/>
                </a:solidFill>
              </a14:hiddenFill>
            </a:ext>
          </a:extLst>
        </p:spPr>
      </p:pic>
      <p:pic>
        <p:nvPicPr>
          <p:cNvPr id="4199" name="Picture 103" descr="bander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77800" cy="11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907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5796" y="2049199"/>
            <a:ext cx="7448204" cy="2269467"/>
          </a:xfrm>
          <a:prstGeom prst="rect">
            <a:avLst/>
          </a:prstGeom>
        </p:spPr>
        <p:txBody>
          <a:bodyPr wrap="square">
            <a:spAutoFit/>
          </a:bodyPr>
          <a:lstStyle/>
          <a:p>
            <a:pPr algn="ctr" rtl="1">
              <a:lnSpc>
                <a:spcPct val="107000"/>
              </a:lnSpc>
              <a:spcAft>
                <a:spcPts val="800"/>
              </a:spcAft>
            </a:pPr>
            <a:r>
              <a:rPr lang="ar-SA" b="1" dirty="0">
                <a:latin typeface="Calibri" panose="020F0502020204030204" pitchFamily="34" charset="0"/>
                <a:ea typeface="Times New Roman" panose="02020603050405020304" pitchFamily="18" charset="0"/>
                <a:cs typeface="Arial" panose="020B0604020202020204" pitchFamily="34" charset="0"/>
              </a:rPr>
              <a:t>وبالنظر إلى معايير التصنيف أعلاه، يمكن القول بشكل قاطع أنه لا مكان للجامعات غير البحثية في قائمة أفضل خمسمائة جامعة </a:t>
            </a:r>
            <a:r>
              <a:rPr lang="ar-SA" b="1" dirty="0" smtClean="0">
                <a:latin typeface="Calibri" panose="020F0502020204030204" pitchFamily="34" charset="0"/>
                <a:ea typeface="Times New Roman" panose="02020603050405020304" pitchFamily="18" charset="0"/>
                <a:cs typeface="Arial" panose="020B0604020202020204" pitchFamily="34" charset="0"/>
              </a:rPr>
              <a:t>عالمية</a:t>
            </a:r>
            <a:endParaRPr lang="ar-SA" dirty="0" smtClean="0">
              <a:solidFill>
                <a:srgbClr val="000000"/>
              </a:solidFill>
              <a:latin typeface="Helvetica" panose="020B0604020202030204" pitchFamily="34" charset="0"/>
              <a:ea typeface="Times New Roman" panose="02020603050405020304" pitchFamily="18" charset="0"/>
              <a:cs typeface="Times New Roman" panose="02020603050405020304" pitchFamily="18" charset="0"/>
            </a:endParaRPr>
          </a:p>
          <a:p>
            <a:pPr algn="ctr" rtl="1">
              <a:lnSpc>
                <a:spcPct val="107000"/>
              </a:lnSpc>
              <a:spcAft>
                <a:spcPts val="800"/>
              </a:spcAft>
            </a:pPr>
            <a:r>
              <a:rPr lang="ar-SA" dirty="0" smtClean="0">
                <a:solidFill>
                  <a:srgbClr val="000000"/>
                </a:solidFill>
                <a:latin typeface="Helvetica" panose="020B0604020202030204" pitchFamily="34" charset="0"/>
                <a:ea typeface="Times New Roman" panose="02020603050405020304" pitchFamily="18" charset="0"/>
                <a:cs typeface="Times New Roman" panose="02020603050405020304" pitchFamily="18" charset="0"/>
              </a:rPr>
              <a:t>وفي </a:t>
            </a:r>
            <a:r>
              <a:rPr lang="ar-SA" dirty="0">
                <a:solidFill>
                  <a:srgbClr val="000000"/>
                </a:solidFill>
                <a:latin typeface="Helvetica" panose="020B0604020202030204" pitchFamily="34" charset="0"/>
                <a:ea typeface="Times New Roman" panose="02020603050405020304" pitchFamily="18" charset="0"/>
                <a:cs typeface="Times New Roman" panose="02020603050405020304" pitchFamily="18" charset="0"/>
              </a:rPr>
              <a:t>كل من هذه التصنيفات ستختلف المراكز التي حققتها الجامعات المصنفة، على سبيل المثال إذا أردنا أن نعرف الرتبة العالمية التي حققتها "جامعة ميونخ التقنية" (</a:t>
            </a:r>
            <a:r>
              <a:rPr lang="en-US" dirty="0">
                <a:solidFill>
                  <a:srgbClr val="000000"/>
                </a:solidFill>
                <a:latin typeface="Helvetica" panose="020B0604020202030204" pitchFamily="34" charset="0"/>
                <a:ea typeface="Times New Roman" panose="02020603050405020304" pitchFamily="18" charset="0"/>
                <a:cs typeface="Times New Roman" panose="02020603050405020304" pitchFamily="18" charset="0"/>
              </a:rPr>
              <a:t>Technical University Munich</a:t>
            </a:r>
            <a:r>
              <a:rPr lang="ar-SA" dirty="0">
                <a:solidFill>
                  <a:srgbClr val="000000"/>
                </a:solidFill>
                <a:latin typeface="Helvetica" panose="020B0604020202030204" pitchFamily="34" charset="0"/>
                <a:ea typeface="Times New Roman" panose="02020603050405020304" pitchFamily="18" charset="0"/>
                <a:cs typeface="Times New Roman" panose="02020603050405020304" pitchFamily="18" charset="0"/>
              </a:rPr>
              <a:t>)، في ثلاثة من أشهر التصنيفات العالمية هي: تصنيف </a:t>
            </a:r>
            <a:r>
              <a:rPr lang="ar-SA" dirty="0" smtClean="0">
                <a:solidFill>
                  <a:srgbClr val="000000"/>
                </a:solidFill>
                <a:latin typeface="Helvetica" panose="020B0604020202030204" pitchFamily="34" charset="0"/>
                <a:ea typeface="Times New Roman" panose="02020603050405020304" pitchFamily="18" charset="0"/>
                <a:cs typeface="Times New Roman" panose="02020603050405020304" pitchFamily="18" charset="0"/>
              </a:rPr>
              <a:t>" </a:t>
            </a:r>
            <a:r>
              <a:rPr lang="ar-SA" dirty="0">
                <a:latin typeface="Helvetica" panose="020B0604020202030204" pitchFamily="34" charset="0"/>
                <a:ea typeface="Times New Roman" panose="02020603050405020304" pitchFamily="18" charset="0"/>
                <a:cs typeface="Times New Roman" panose="02020603050405020304" pitchFamily="18" charset="0"/>
              </a:rPr>
              <a:t>(</a:t>
            </a:r>
            <a:r>
              <a:rPr lang="en-US" b="1" dirty="0">
                <a:latin typeface="Helvetica" panose="020B0604020202030204" pitchFamily="34" charset="0"/>
                <a:ea typeface="Times New Roman" panose="02020603050405020304" pitchFamily="18" charset="0"/>
                <a:cs typeface="Times New Roman" panose="02020603050405020304" pitchFamily="18" charset="0"/>
                <a:hlinkClick r:id="rId2"/>
              </a:rPr>
              <a:t>QS</a:t>
            </a:r>
            <a:r>
              <a:rPr lang="ar-SA" dirty="0">
                <a:solidFill>
                  <a:srgbClr val="000000"/>
                </a:solidFill>
                <a:latin typeface="Helvetica" panose="020B0604020202030204" pitchFamily="34" charset="0"/>
                <a:ea typeface="Times New Roman" panose="02020603050405020304" pitchFamily="18" charset="0"/>
                <a:cs typeface="Times New Roman" panose="02020603050405020304" pitchFamily="18" charset="0"/>
              </a:rPr>
              <a:t>)، </a:t>
            </a:r>
            <a:r>
              <a:rPr lang="ar-SA" dirty="0" smtClean="0">
                <a:solidFill>
                  <a:srgbClr val="000000"/>
                </a:solidFill>
                <a:latin typeface="Helvetica" panose="020B0604020202030204" pitchFamily="34" charset="0"/>
                <a:ea typeface="Times New Roman" panose="02020603050405020304" pitchFamily="18" charset="0"/>
                <a:cs typeface="Times New Roman" panose="02020603050405020304" pitchFamily="18" charset="0"/>
              </a:rPr>
              <a:t>وتصنيف"</a:t>
            </a:r>
            <a:r>
              <a:rPr lang="en-US" dirty="0">
                <a:latin typeface="Helvetica" panose="020B0604020202030204" pitchFamily="34" charset="0"/>
                <a:ea typeface="Times New Roman" panose="02020603050405020304" pitchFamily="18" charset="0"/>
                <a:cs typeface="Times New Roman" panose="02020603050405020304" pitchFamily="18" charset="0"/>
              </a:rPr>
              <a:t>THE</a:t>
            </a:r>
            <a:r>
              <a:rPr lang="ar-SA" dirty="0">
                <a:solidFill>
                  <a:srgbClr val="000000"/>
                </a:solidFill>
                <a:latin typeface="Helvetica" panose="020B0604020202030204" pitchFamily="34" charset="0"/>
                <a:ea typeface="Times New Roman" panose="02020603050405020304" pitchFamily="18" charset="0"/>
                <a:cs typeface="Times New Roman" panose="02020603050405020304" pitchFamily="18" charset="0"/>
              </a:rPr>
              <a:t>"، وتصنيف </a:t>
            </a:r>
            <a:r>
              <a:rPr lang="en-US" dirty="0">
                <a:solidFill>
                  <a:srgbClr val="00B0F0"/>
                </a:solidFill>
                <a:latin typeface="Helvetica" panose="020B0604020202030204" pitchFamily="34" charset="0"/>
                <a:ea typeface="Times New Roman" panose="02020603050405020304" pitchFamily="18" charset="0"/>
                <a:cs typeface="Times New Roman" panose="02020603050405020304" pitchFamily="18" charset="0"/>
              </a:rPr>
              <a:t>Shanghai</a:t>
            </a:r>
            <a:r>
              <a:rPr lang="ar-SA" dirty="0" smtClean="0">
                <a:solidFill>
                  <a:srgbClr val="000000"/>
                </a:solidFill>
                <a:latin typeface="Helvetica" panose="020B0604020202030204" pitchFamily="34" charset="0"/>
                <a:ea typeface="Times New Roman" panose="02020603050405020304" pitchFamily="18" charset="0"/>
                <a:cs typeface="Times New Roman" panose="02020603050405020304" pitchFamily="18" charset="0"/>
              </a:rPr>
              <a:t>، </a:t>
            </a:r>
            <a:r>
              <a:rPr lang="ar-SA" dirty="0">
                <a:solidFill>
                  <a:srgbClr val="000000"/>
                </a:solidFill>
                <a:latin typeface="Helvetica" panose="020B0604020202030204" pitchFamily="34" charset="0"/>
                <a:ea typeface="Times New Roman" panose="02020603050405020304" pitchFamily="18" charset="0"/>
                <a:cs typeface="Times New Roman" panose="02020603050405020304" pitchFamily="18" charset="0"/>
              </a:rPr>
              <a:t>سنجد أن الجامعة حصلت على المركز </a:t>
            </a:r>
            <a:r>
              <a:rPr lang="ar-SA" dirty="0">
                <a:solidFill>
                  <a:srgbClr val="FF0000"/>
                </a:solidFill>
                <a:latin typeface="Helvetica" panose="020B0604020202030204" pitchFamily="34" charset="0"/>
                <a:ea typeface="Times New Roman" panose="02020603050405020304" pitchFamily="18" charset="0"/>
                <a:cs typeface="Times New Roman" panose="02020603050405020304" pitchFamily="18" charset="0"/>
              </a:rPr>
              <a:t>64</a:t>
            </a:r>
            <a:r>
              <a:rPr lang="ar-SA" dirty="0">
                <a:solidFill>
                  <a:srgbClr val="000000"/>
                </a:solidFill>
                <a:latin typeface="Helvetica" panose="020B0604020202030204" pitchFamily="34" charset="0"/>
                <a:ea typeface="Times New Roman" panose="02020603050405020304" pitchFamily="18" charset="0"/>
                <a:cs typeface="Times New Roman" panose="02020603050405020304" pitchFamily="18" charset="0"/>
              </a:rPr>
              <a:t> في تصنيف "</a:t>
            </a:r>
            <a:r>
              <a:rPr lang="en-US" dirty="0">
                <a:solidFill>
                  <a:srgbClr val="C00000"/>
                </a:solidFill>
                <a:latin typeface="Helvetica" panose="020B0604020202030204" pitchFamily="34" charset="0"/>
                <a:ea typeface="Times New Roman" panose="02020603050405020304" pitchFamily="18" charset="0"/>
                <a:cs typeface="Times New Roman" panose="02020603050405020304" pitchFamily="18" charset="0"/>
              </a:rPr>
              <a:t>QS</a:t>
            </a:r>
            <a:r>
              <a:rPr lang="ar-SA" dirty="0">
                <a:solidFill>
                  <a:srgbClr val="000000"/>
                </a:solidFill>
                <a:latin typeface="Helvetica" panose="020B0604020202030204" pitchFamily="34" charset="0"/>
                <a:ea typeface="Times New Roman" panose="02020603050405020304" pitchFamily="18" charset="0"/>
                <a:cs typeface="Times New Roman" panose="02020603050405020304" pitchFamily="18" charset="0"/>
              </a:rPr>
              <a:t>"، والمركز </a:t>
            </a:r>
            <a:r>
              <a:rPr lang="ar-SA" dirty="0">
                <a:latin typeface="Helvetica" panose="020B0604020202030204" pitchFamily="34" charset="0"/>
                <a:ea typeface="Times New Roman" panose="02020603050405020304" pitchFamily="18" charset="0"/>
                <a:cs typeface="Times New Roman" panose="02020603050405020304" pitchFamily="18" charset="0"/>
              </a:rPr>
              <a:t>34</a:t>
            </a:r>
            <a:r>
              <a:rPr lang="ar-SA" dirty="0">
                <a:solidFill>
                  <a:srgbClr val="000000"/>
                </a:solidFill>
                <a:latin typeface="Helvetica" panose="020B0604020202030204" pitchFamily="34" charset="0"/>
                <a:ea typeface="Times New Roman" panose="02020603050405020304" pitchFamily="18" charset="0"/>
                <a:cs typeface="Times New Roman" panose="02020603050405020304" pitchFamily="18" charset="0"/>
              </a:rPr>
              <a:t> في تصنيف "</a:t>
            </a:r>
            <a:r>
              <a:rPr lang="en-US" dirty="0">
                <a:solidFill>
                  <a:srgbClr val="000000"/>
                </a:solidFill>
                <a:latin typeface="Helvetica" panose="020B0604020202030204" pitchFamily="34" charset="0"/>
                <a:ea typeface="Times New Roman" panose="02020603050405020304" pitchFamily="18" charset="0"/>
                <a:cs typeface="Times New Roman" panose="02020603050405020304" pitchFamily="18" charset="0"/>
              </a:rPr>
              <a:t>THE</a:t>
            </a:r>
            <a:r>
              <a:rPr lang="ar-SA" dirty="0">
                <a:solidFill>
                  <a:srgbClr val="000000"/>
                </a:solidFill>
                <a:latin typeface="Helvetica" panose="020B0604020202030204" pitchFamily="34" charset="0"/>
                <a:ea typeface="Times New Roman" panose="02020603050405020304" pitchFamily="18" charset="0"/>
                <a:cs typeface="Times New Roman" panose="02020603050405020304" pitchFamily="18" charset="0"/>
              </a:rPr>
              <a:t>"، والمركز </a:t>
            </a:r>
            <a:r>
              <a:rPr lang="ar-SA" dirty="0">
                <a:solidFill>
                  <a:srgbClr val="00B0F0"/>
                </a:solidFill>
                <a:latin typeface="Helvetica" panose="020B0604020202030204" pitchFamily="34" charset="0"/>
                <a:ea typeface="Times New Roman" panose="02020603050405020304" pitchFamily="18" charset="0"/>
                <a:cs typeface="Times New Roman" panose="02020603050405020304" pitchFamily="18" charset="0"/>
              </a:rPr>
              <a:t>48</a:t>
            </a:r>
            <a:r>
              <a:rPr lang="ar-SA" dirty="0">
                <a:solidFill>
                  <a:srgbClr val="000000"/>
                </a:solidFill>
                <a:latin typeface="Helvetica" panose="020B0604020202030204" pitchFamily="34" charset="0"/>
                <a:ea typeface="Times New Roman" panose="02020603050405020304" pitchFamily="18" charset="0"/>
                <a:cs typeface="Times New Roman" panose="02020603050405020304" pitchFamily="18" charset="0"/>
              </a:rPr>
              <a:t> في تصنيف "</a:t>
            </a:r>
            <a:r>
              <a:rPr lang="en-US" dirty="0">
                <a:solidFill>
                  <a:srgbClr val="00B0F0"/>
                </a:solidFill>
                <a:latin typeface="Helvetica" panose="020B0604020202030204" pitchFamily="34" charset="0"/>
                <a:ea typeface="Times New Roman" panose="02020603050405020304" pitchFamily="18" charset="0"/>
                <a:cs typeface="Times New Roman" panose="02020603050405020304" pitchFamily="18" charset="0"/>
              </a:rPr>
              <a:t>Shangha</a:t>
            </a:r>
            <a:r>
              <a:rPr lang="en-US" dirty="0">
                <a:solidFill>
                  <a:srgbClr val="000000"/>
                </a:solidFill>
                <a:latin typeface="Helvetica" panose="020B0604020202030204" pitchFamily="34" charset="0"/>
                <a:ea typeface="Times New Roman" panose="02020603050405020304" pitchFamily="18" charset="0"/>
                <a:cs typeface="Times New Roman" panose="02020603050405020304" pitchFamily="18" charset="0"/>
              </a:rPr>
              <a:t>i</a:t>
            </a:r>
            <a:r>
              <a:rPr lang="ar-SA" dirty="0">
                <a:solidFill>
                  <a:srgbClr val="000000"/>
                </a:solidFill>
                <a:latin typeface="Helvetica" panose="020B0604020202030204" pitchFamily="34" charset="0"/>
                <a:ea typeface="Times New Roman" panose="02020603050405020304" pitchFamily="18" charset="0"/>
                <a:cs typeface="Times New Roman" panose="02020603050405020304" pitchFamily="18" charset="0"/>
              </a:rPr>
              <a:t>"، فما سبب هذا الاختلاف؟</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37955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26751" y="2493744"/>
            <a:ext cx="9370031" cy="2858475"/>
          </a:xfrm>
          <a:prstGeom prst="rect">
            <a:avLst/>
          </a:prstGeom>
        </p:spPr>
        <p:txBody>
          <a:bodyPr wrap="square">
            <a:spAutoFit/>
          </a:bodyPr>
          <a:lstStyle/>
          <a:p>
            <a:pPr algn="ctr" rtl="1">
              <a:lnSpc>
                <a:spcPct val="107000"/>
              </a:lnSpc>
              <a:spcAft>
                <a:spcPts val="800"/>
              </a:spcAft>
            </a:pPr>
            <a:r>
              <a:rPr lang="ar-SA" sz="2800" dirty="0">
                <a:solidFill>
                  <a:srgbClr val="000000"/>
                </a:solidFill>
                <a:latin typeface="Helvetica" panose="020B0604020202030204" pitchFamily="34" charset="0"/>
                <a:ea typeface="Times New Roman" panose="02020603050405020304" pitchFamily="18" charset="0"/>
                <a:cs typeface="Times New Roman" panose="02020603050405020304" pitchFamily="18" charset="0"/>
              </a:rPr>
              <a:t>يعمل كل تصنيف عالمي مستقلا عن غيره من التصنيفات التي تقيم الجامعات نفسها، أي إن لكل تصنيف طريقته الخاصة في تقييم الجامعات التي يختارها. فكل تصنيف يضع معاييره ويحدد وزن كل معيار مقارنة بالآخر يُعبر عنها بنسبة مئوية، تعادل محصلتها النهائية 100%، ويتم اختيار هذه المعايير باعتبارها مؤشرات على جوانب تخص المؤسسة وبحسب ما تعتقد المواقع المُصنِّفة أنه الأكثر أهمية في تصنيف الجامعات.</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39597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32242" y="758999"/>
            <a:ext cx="7462463" cy="3757311"/>
          </a:xfrm>
          <a:prstGeom prst="rect">
            <a:avLst/>
          </a:prstGeom>
        </p:spPr>
        <p:txBody>
          <a:bodyPr wrap="square">
            <a:spAutoFit/>
          </a:bodyPr>
          <a:lstStyle/>
          <a:p>
            <a:pPr algn="ctr" rtl="1">
              <a:lnSpc>
                <a:spcPct val="107000"/>
              </a:lnSpc>
              <a:spcAft>
                <a:spcPts val="800"/>
              </a:spcAft>
            </a:pPr>
            <a:r>
              <a:rPr lang="ar-SA" sz="2800" dirty="0" smtClean="0">
                <a:latin typeface="Calibri" panose="020F0502020204030204" pitchFamily="34" charset="0"/>
                <a:ea typeface="Calibri" panose="020F0502020204030204" pitchFamily="34" charset="0"/>
                <a:cs typeface="Arial" panose="020B0604020202020204" pitchFamily="34" charset="0"/>
              </a:rPr>
              <a:t>الجامعات </a:t>
            </a:r>
            <a:r>
              <a:rPr lang="ar-SA" sz="2800" dirty="0">
                <a:latin typeface="Calibri" panose="020F0502020204030204" pitchFamily="34" charset="0"/>
                <a:ea typeface="Calibri" panose="020F0502020204030204" pitchFamily="34" charset="0"/>
                <a:cs typeface="Arial" panose="020B0604020202020204" pitchFamily="34" charset="0"/>
              </a:rPr>
              <a:t>والكليات العراقية تسجل تنافسها المتصاعد في التصنيفات العالمية التي منها تصنيف </a:t>
            </a:r>
            <a:r>
              <a:rPr lang="en-US" dirty="0">
                <a:solidFill>
                  <a:srgbClr val="00B0F0"/>
                </a:solidFill>
                <a:latin typeface="Helvetica" panose="020B0604020202030204" pitchFamily="34" charset="0"/>
                <a:ea typeface="Times New Roman" panose="02020603050405020304" pitchFamily="18" charset="0"/>
                <a:cs typeface="Times New Roman" panose="02020603050405020304" pitchFamily="18" charset="0"/>
              </a:rPr>
              <a:t>Shangha</a:t>
            </a:r>
            <a:r>
              <a:rPr lang="en-US" dirty="0">
                <a:solidFill>
                  <a:srgbClr val="000000"/>
                </a:solidFill>
                <a:latin typeface="Helvetica" panose="020B0604020202030204" pitchFamily="34" charset="0"/>
                <a:ea typeface="Times New Roman" panose="02020603050405020304" pitchFamily="18" charset="0"/>
                <a:cs typeface="Times New Roman" panose="02020603050405020304" pitchFamily="18" charset="0"/>
              </a:rPr>
              <a:t>i</a:t>
            </a:r>
            <a:r>
              <a:rPr lang="ar-SA" sz="2800" dirty="0" smtClean="0">
                <a:latin typeface="Calibri" panose="020F0502020204030204" pitchFamily="34" charset="0"/>
                <a:ea typeface="Calibri" panose="020F0502020204030204" pitchFamily="34" charset="0"/>
                <a:cs typeface="Arial" panose="020B0604020202020204" pitchFamily="34" charset="0"/>
              </a:rPr>
              <a:t> و </a:t>
            </a:r>
            <a:r>
              <a:rPr lang="ar-SA" sz="2800" dirty="0">
                <a:latin typeface="Calibri" panose="020F0502020204030204" pitchFamily="34" charset="0"/>
                <a:ea typeface="Calibri" panose="020F0502020204030204" pitchFamily="34" charset="0"/>
                <a:cs typeface="Arial" panose="020B0604020202020204" pitchFamily="34" charset="0"/>
              </a:rPr>
              <a:t>الذي ظهرت فيه جامعة بغداد ضمن تخصص الهندسة </a:t>
            </a:r>
            <a:r>
              <a:rPr lang="ar-SA" sz="2800" dirty="0" smtClean="0">
                <a:latin typeface="Calibri" panose="020F0502020204030204" pitchFamily="34" charset="0"/>
                <a:ea typeface="Calibri" panose="020F0502020204030204" pitchFamily="34" charset="0"/>
                <a:cs typeface="Arial" panose="020B0604020202020204" pitchFamily="34" charset="0"/>
              </a:rPr>
              <a:t>الكيمياوية وتصنيف(</a:t>
            </a:r>
            <a:r>
              <a:rPr lang="en-US" dirty="0">
                <a:solidFill>
                  <a:srgbClr val="C00000"/>
                </a:solidFill>
                <a:latin typeface="Helvetica" panose="020B0604020202030204" pitchFamily="34" charset="0"/>
                <a:ea typeface="Times New Roman" panose="02020603050405020304" pitchFamily="18" charset="0"/>
                <a:cs typeface="Times New Roman" panose="02020603050405020304" pitchFamily="18" charset="0"/>
              </a:rPr>
              <a:t>THE</a:t>
            </a:r>
            <a:r>
              <a:rPr lang="ar-SA" sz="2800" dirty="0" smtClean="0">
                <a:latin typeface="Calibri" panose="020F0502020204030204" pitchFamily="34" charset="0"/>
                <a:ea typeface="Calibri" panose="020F0502020204030204" pitchFamily="34" charset="0"/>
                <a:cs typeface="Arial" panose="020B0604020202020204" pitchFamily="34" charset="0"/>
              </a:rPr>
              <a:t>) </a:t>
            </a:r>
            <a:r>
              <a:rPr lang="ar-SA" sz="2800" dirty="0">
                <a:latin typeface="Calibri" panose="020F0502020204030204" pitchFamily="34" charset="0"/>
                <a:ea typeface="Calibri" panose="020F0502020204030204" pitchFamily="34" charset="0"/>
                <a:cs typeface="Arial" panose="020B0604020202020204" pitchFamily="34" charset="0"/>
              </a:rPr>
              <a:t>الذي تتواجد فيه ثماني جامعات وتصنيف (</a:t>
            </a:r>
            <a:r>
              <a:rPr lang="en-US" sz="2800" dirty="0">
                <a:latin typeface="Calibri" panose="020F0502020204030204" pitchFamily="34" charset="0"/>
                <a:ea typeface="Calibri" panose="020F0502020204030204" pitchFamily="34" charset="0"/>
                <a:cs typeface="Arial" panose="020B0604020202020204" pitchFamily="34" charset="0"/>
              </a:rPr>
              <a:t>QS</a:t>
            </a:r>
            <a:r>
              <a:rPr lang="ar-SA" sz="2800" dirty="0">
                <a:latin typeface="Calibri" panose="020F0502020204030204" pitchFamily="34" charset="0"/>
                <a:ea typeface="Calibri" panose="020F0502020204030204" pitchFamily="34" charset="0"/>
                <a:cs typeface="Arial" panose="020B0604020202020204" pitchFamily="34" charset="0"/>
              </a:rPr>
              <a:t>) الذي تتواجد فيه خمس جامعات وتصنيف (</a:t>
            </a:r>
            <a:r>
              <a:rPr lang="en-US" sz="2800" dirty="0" err="1">
                <a:latin typeface="Calibri" panose="020F0502020204030204" pitchFamily="34" charset="0"/>
                <a:ea typeface="Calibri" panose="020F0502020204030204" pitchFamily="34" charset="0"/>
                <a:cs typeface="Arial" panose="020B0604020202020204" pitchFamily="34" charset="0"/>
              </a:rPr>
              <a:t>Greenmetric</a:t>
            </a:r>
            <a:r>
              <a:rPr lang="ar-SA" sz="2800" dirty="0">
                <a:latin typeface="Calibri" panose="020F0502020204030204" pitchFamily="34" charset="0"/>
                <a:ea typeface="Calibri" panose="020F0502020204030204" pitchFamily="34" charset="0"/>
                <a:cs typeface="Arial" panose="020B0604020202020204" pitchFamily="34" charset="0"/>
              </a:rPr>
              <a:t>) الذي دخلت فيه ثلاث وسبعون جامعة وكلية عراقية وتصنيف </a:t>
            </a:r>
            <a:r>
              <a:rPr lang="en-US" sz="2800" dirty="0">
                <a:latin typeface="Calibri" panose="020F0502020204030204" pitchFamily="34" charset="0"/>
                <a:ea typeface="Calibri" panose="020F0502020204030204" pitchFamily="34" charset="0"/>
                <a:cs typeface="Arial" panose="020B0604020202020204" pitchFamily="34" charset="0"/>
              </a:rPr>
              <a:t>URA</a:t>
            </a:r>
            <a:r>
              <a:rPr lang="ar-SA" sz="2800" dirty="0">
                <a:latin typeface="Calibri" panose="020F0502020204030204" pitchFamily="34" charset="0"/>
                <a:ea typeface="Calibri" panose="020F0502020204030204" pitchFamily="34" charset="0"/>
                <a:cs typeface="Arial" panose="020B0604020202020204" pitchFamily="34" charset="0"/>
              </a:rPr>
              <a:t> الذي تتواجد فيه أربع جامعات عراقية ويضاف لها تصنيف(</a:t>
            </a:r>
            <a:r>
              <a:rPr lang="en-US" sz="2800" dirty="0">
                <a:latin typeface="Calibri" panose="020F0502020204030204" pitchFamily="34" charset="0"/>
                <a:ea typeface="Calibri" panose="020F0502020204030204" pitchFamily="34" charset="0"/>
                <a:cs typeface="Arial" panose="020B0604020202020204" pitchFamily="34" charset="0"/>
              </a:rPr>
              <a:t>Webometrics</a:t>
            </a:r>
            <a:r>
              <a:rPr lang="ar-SA" sz="2800" dirty="0">
                <a:latin typeface="Calibri" panose="020F0502020204030204" pitchFamily="34" charset="0"/>
                <a:ea typeface="Calibri" panose="020F0502020204030204" pitchFamily="34" charset="0"/>
                <a:cs typeface="Arial" panose="020B0604020202020204" pitchFamily="34" charset="0"/>
              </a:rPr>
              <a:t>) الذي سجل حضور وتنافس أكثر من مئة جامعة وكلية عراقية.</a:t>
            </a:r>
            <a:endParaRPr lang="en-US" sz="2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12210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343689"/>
            <a:ext cx="7503560" cy="5471370"/>
          </a:xfrm>
          <a:prstGeom prst="rect">
            <a:avLst/>
          </a:prstGeom>
        </p:spPr>
        <p:txBody>
          <a:bodyPr wrap="square">
            <a:spAutoFit/>
          </a:bodyPr>
          <a:lstStyle/>
          <a:p>
            <a:pPr lvl="0" algn="r" rtl="1">
              <a:lnSpc>
                <a:spcPct val="107000"/>
              </a:lnSpc>
              <a:spcAft>
                <a:spcPts val="800"/>
              </a:spcAft>
            </a:pPr>
            <a:r>
              <a:rPr lang="ar-SA" sz="2800" dirty="0">
                <a:solidFill>
                  <a:srgbClr val="000000"/>
                </a:solidFill>
                <a:latin typeface="Helvetica" panose="020B0604020202030204" pitchFamily="34" charset="0"/>
                <a:ea typeface="Calibri" panose="020F0502020204030204" pitchFamily="34" charset="0"/>
                <a:cs typeface="Arial" panose="020B0604020202020204" pitchFamily="34" charset="0"/>
              </a:rPr>
              <a:t>(</a:t>
            </a:r>
            <a:r>
              <a:rPr lang="ar-SA" sz="2800" dirty="0">
                <a:solidFill>
                  <a:srgbClr val="C00000"/>
                </a:solidFill>
                <a:latin typeface="Helvetica" panose="020B0604020202030204" pitchFamily="34" charset="0"/>
                <a:ea typeface="Calibri" panose="020F0502020204030204" pitchFamily="34" charset="0"/>
                <a:cs typeface="Arial" panose="020B0604020202020204" pitchFamily="34" charset="0"/>
              </a:rPr>
              <a:t>السياسيون اليوم </a:t>
            </a:r>
            <a:r>
              <a:rPr lang="ar-SA" sz="2800" dirty="0" smtClean="0">
                <a:solidFill>
                  <a:srgbClr val="C00000"/>
                </a:solidFill>
                <a:latin typeface="Helvetica" panose="020B0604020202030204" pitchFamily="34" charset="0"/>
                <a:ea typeface="Calibri" panose="020F0502020204030204" pitchFamily="34" charset="0"/>
                <a:cs typeface="Arial" panose="020B0604020202020204" pitchFamily="34" charset="0"/>
              </a:rPr>
              <a:t>ينظرون إلى </a:t>
            </a:r>
            <a:r>
              <a:rPr lang="ar-SA" sz="2800" dirty="0">
                <a:solidFill>
                  <a:srgbClr val="C00000"/>
                </a:solidFill>
                <a:latin typeface="Helvetica" panose="020B0604020202030204" pitchFamily="34" charset="0"/>
                <a:ea typeface="Calibri" panose="020F0502020204030204" pitchFamily="34" charset="0"/>
                <a:cs typeface="Arial" panose="020B0604020202020204" pitchFamily="34" charset="0"/>
              </a:rPr>
              <a:t>التصنيفات كمقياس للقوة الاقتصادية والطموح، والتلاميذ يستعينون بها لتحديد اختياراتهم، والجامعات تستخدمها لتحديد ووضع أهدافها وعلامتها التجارية والتسويق لنفسها</a:t>
            </a:r>
            <a:r>
              <a:rPr lang="ar-SA" sz="2800" dirty="0" smtClean="0">
                <a:solidFill>
                  <a:srgbClr val="000000"/>
                </a:solidFill>
                <a:latin typeface="Helvetica" panose="020B0604020202030204" pitchFamily="34" charset="0"/>
                <a:ea typeface="Calibri" panose="020F0502020204030204" pitchFamily="34" charset="0"/>
                <a:cs typeface="Arial" panose="020B0604020202020204" pitchFamily="34" charset="0"/>
              </a:rPr>
              <a:t>)</a:t>
            </a:r>
          </a:p>
          <a:p>
            <a:pPr algn="r" rtl="1">
              <a:lnSpc>
                <a:spcPct val="107000"/>
              </a:lnSpc>
              <a:spcAft>
                <a:spcPts val="800"/>
              </a:spcAft>
            </a:pPr>
            <a:r>
              <a:rPr lang="ar-SA" sz="2800" dirty="0" smtClean="0">
                <a:solidFill>
                  <a:srgbClr val="000000"/>
                </a:solidFill>
                <a:latin typeface="Helvetica" panose="020B0604020202030204" pitchFamily="34" charset="0"/>
                <a:ea typeface="Calibri" panose="020F0502020204030204" pitchFamily="34" charset="0"/>
                <a:cs typeface="Arial" panose="020B0604020202020204" pitchFamily="34" charset="0"/>
              </a:rPr>
              <a:t>وضمن </a:t>
            </a:r>
            <a:r>
              <a:rPr lang="ar-SA" sz="2800" dirty="0">
                <a:solidFill>
                  <a:srgbClr val="000000"/>
                </a:solidFill>
                <a:latin typeface="Helvetica" panose="020B0604020202030204" pitchFamily="34" charset="0"/>
                <a:ea typeface="Calibri" panose="020F0502020204030204" pitchFamily="34" charset="0"/>
                <a:cs typeface="Arial" panose="020B0604020202020204" pitchFamily="34" charset="0"/>
              </a:rPr>
              <a:t>هذا التنافس العالمي أيضا بادر رؤساء دول بوضع خطط تحقق التقدم لجامعات دولهم في التصنيفات العالمية، </a:t>
            </a:r>
            <a:endParaRPr lang="ar-SA" sz="2800" dirty="0" smtClean="0">
              <a:solidFill>
                <a:srgbClr val="000000"/>
              </a:solidFill>
              <a:latin typeface="Helvetica" panose="020B0604020202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800" dirty="0" smtClean="0">
                <a:solidFill>
                  <a:srgbClr val="000000"/>
                </a:solidFill>
                <a:latin typeface="Helvetica" panose="020B0604020202030204" pitchFamily="34" charset="0"/>
                <a:ea typeface="Calibri" panose="020F0502020204030204" pitchFamily="34" charset="0"/>
                <a:cs typeface="Arial" panose="020B0604020202020204" pitchFamily="34" charset="0"/>
              </a:rPr>
              <a:t>-الرئيس </a:t>
            </a:r>
            <a:r>
              <a:rPr lang="ar-SA" sz="2800" dirty="0">
                <a:solidFill>
                  <a:srgbClr val="000000"/>
                </a:solidFill>
                <a:latin typeface="Helvetica" panose="020B0604020202030204" pitchFamily="34" charset="0"/>
                <a:ea typeface="Calibri" panose="020F0502020204030204" pitchFamily="34" charset="0"/>
                <a:cs typeface="Arial" panose="020B0604020202020204" pitchFamily="34" charset="0"/>
              </a:rPr>
              <a:t>الروسي وضع سياسة تهدف لدخول خمس جامعات روسية في قائمة أفضل مئة جامعة في العالم في </a:t>
            </a:r>
            <a:r>
              <a:rPr lang="ar-SA" sz="2800" dirty="0" smtClean="0">
                <a:solidFill>
                  <a:srgbClr val="000000"/>
                </a:solidFill>
                <a:latin typeface="Helvetica" panose="020B0604020202030204" pitchFamily="34" charset="0"/>
                <a:ea typeface="Calibri" panose="020F0502020204030204" pitchFamily="34" charset="0"/>
                <a:cs typeface="Arial" panose="020B0604020202020204" pitchFamily="34" charset="0"/>
              </a:rPr>
              <a:t>التصنيفات الشهيرة وعملت </a:t>
            </a:r>
            <a:r>
              <a:rPr lang="ar-SA" sz="2800" dirty="0">
                <a:solidFill>
                  <a:srgbClr val="000000"/>
                </a:solidFill>
                <a:latin typeface="Helvetica" panose="020B0604020202030204" pitchFamily="34" charset="0"/>
                <a:ea typeface="Calibri" panose="020F0502020204030204" pitchFamily="34" charset="0"/>
                <a:cs typeface="Arial" panose="020B0604020202020204" pitchFamily="34" charset="0"/>
              </a:rPr>
              <a:t>الحكومة الروسية على </a:t>
            </a:r>
            <a:r>
              <a:rPr lang="ar-SA" sz="2800" dirty="0">
                <a:solidFill>
                  <a:srgbClr val="0070C0"/>
                </a:solidFill>
                <a:latin typeface="Helvetica" panose="020B0604020202030204" pitchFamily="34" charset="0"/>
                <a:ea typeface="Calibri" panose="020F0502020204030204" pitchFamily="34" charset="0"/>
                <a:cs typeface="Arial" panose="020B0604020202020204" pitchFamily="34" charset="0"/>
              </a:rPr>
              <a:t>زيادة عدد طلبتها المبتعثين للدراسة في الجامعات الشهيرة عالميا</a:t>
            </a:r>
            <a:r>
              <a:rPr lang="ar-SA" sz="2800" dirty="0" smtClean="0">
                <a:solidFill>
                  <a:srgbClr val="000000"/>
                </a:solidFill>
                <a:latin typeface="Helvetica" panose="020B0604020202030204" pitchFamily="34" charset="0"/>
                <a:ea typeface="Calibri" panose="020F0502020204030204" pitchFamily="34" charset="0"/>
                <a:cs typeface="Arial" panose="020B0604020202020204" pitchFamily="34" charset="0"/>
              </a:rPr>
              <a:t>،</a:t>
            </a:r>
          </a:p>
          <a:p>
            <a:pPr algn="r" rtl="1">
              <a:lnSpc>
                <a:spcPct val="107000"/>
              </a:lnSpc>
              <a:spcAft>
                <a:spcPts val="800"/>
              </a:spcAft>
            </a:pPr>
            <a:r>
              <a:rPr lang="ar-SA" sz="2800" dirty="0">
                <a:solidFill>
                  <a:srgbClr val="000000"/>
                </a:solidFill>
                <a:latin typeface="Helvetica" panose="020B0604020202030204" pitchFamily="34" charset="0"/>
                <a:ea typeface="Calibri" panose="020F0502020204030204" pitchFamily="34" charset="0"/>
                <a:cs typeface="Arial" panose="020B0604020202020204" pitchFamily="34" charset="0"/>
              </a:rPr>
              <a:t>-</a:t>
            </a:r>
            <a:r>
              <a:rPr lang="ar-SA" sz="2800" dirty="0" smtClean="0">
                <a:solidFill>
                  <a:srgbClr val="000000"/>
                </a:solidFill>
                <a:latin typeface="Helvetica" panose="020B0604020202030204" pitchFamily="34" charset="0"/>
                <a:ea typeface="Calibri" panose="020F0502020204030204" pitchFamily="34" charset="0"/>
                <a:cs typeface="Arial" panose="020B0604020202020204" pitchFamily="34" charset="0"/>
              </a:rPr>
              <a:t> </a:t>
            </a:r>
            <a:r>
              <a:rPr lang="ar-SA" sz="2800" dirty="0">
                <a:solidFill>
                  <a:srgbClr val="000000"/>
                </a:solidFill>
                <a:latin typeface="Helvetica" panose="020B0604020202030204" pitchFamily="34" charset="0"/>
                <a:ea typeface="Calibri" panose="020F0502020204030204" pitchFamily="34" charset="0"/>
                <a:cs typeface="Arial" panose="020B0604020202020204" pitchFamily="34" charset="0"/>
              </a:rPr>
              <a:t>واتخذت دول كسنغافورة وألمانيا واليابان خطوات مشابهة، </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52651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59797" y="600352"/>
            <a:ext cx="8555803" cy="6001643"/>
          </a:xfrm>
          <a:prstGeom prst="rect">
            <a:avLst/>
          </a:prstGeom>
        </p:spPr>
        <p:txBody>
          <a:bodyPr wrap="square">
            <a:spAutoFit/>
          </a:bodyPr>
          <a:lstStyle/>
          <a:p>
            <a:pPr algn="r" rtl="1"/>
            <a:r>
              <a:rPr lang="ar-IQ" sz="3200" dirty="0" smtClean="0"/>
              <a:t>ترتب </a:t>
            </a:r>
            <a:r>
              <a:rPr lang="ar-IQ" sz="3200" dirty="0"/>
              <a:t>الجامعات في مستويات أكاديمية (علمية أو ادبية) هذا الترتيب قد يعتمد على مجموعة من الإحصائيات أو استبيان يوزع على الدارسين والأساتذة وغيرهم</a:t>
            </a:r>
            <a:r>
              <a:rPr lang="ar-IQ" sz="3200" dirty="0" smtClean="0"/>
              <a:t>.</a:t>
            </a:r>
          </a:p>
          <a:p>
            <a:pPr algn="r" rtl="1"/>
            <a:endParaRPr lang="ar-IQ" sz="3200" dirty="0"/>
          </a:p>
          <a:p>
            <a:pPr algn="r" rtl="1"/>
            <a:endParaRPr lang="ar-IQ" sz="3200" dirty="0"/>
          </a:p>
          <a:p>
            <a:pPr algn="r" rtl="1"/>
            <a:r>
              <a:rPr lang="ar-IQ" sz="3200" dirty="0" smtClean="0"/>
              <a:t>ويكون تقييم لمرحلتي البكالوريوس </a:t>
            </a:r>
            <a:r>
              <a:rPr lang="ar-IQ" sz="3200" dirty="0"/>
              <a:t>ومرحلة الدراسات العليا حيث الأول يعتمد غالبا على جودة التعليم والثاني على مستوى البحث </a:t>
            </a:r>
            <a:r>
              <a:rPr lang="ar-IQ" sz="3200" dirty="0" smtClean="0"/>
              <a:t>العلمي</a:t>
            </a:r>
          </a:p>
          <a:p>
            <a:pPr algn="r" rtl="1"/>
            <a:endParaRPr lang="ar-IQ" sz="3200" dirty="0"/>
          </a:p>
          <a:p>
            <a:pPr algn="r" rtl="1"/>
            <a:endParaRPr lang="ar-IQ" sz="3200" dirty="0" smtClean="0"/>
          </a:p>
          <a:p>
            <a:pPr algn="r" rtl="1"/>
            <a:endParaRPr lang="ar-IQ" sz="3200" dirty="0"/>
          </a:p>
        </p:txBody>
      </p:sp>
      <p:pic>
        <p:nvPicPr>
          <p:cNvPr id="7" name="Picture 6" descr="إنشاء استبيان إستبانة إلكترونية |لتحليل المشاريع - خمسات"/>
          <p:cNvPicPr/>
          <p:nvPr/>
        </p:nvPicPr>
        <p:blipFill>
          <a:blip r:embed="rId2">
            <a:extLst>
              <a:ext uri="{28A0092B-C50C-407E-A947-70E740481C1C}">
                <a14:useLocalDpi xmlns:a14="http://schemas.microsoft.com/office/drawing/2010/main" val="0"/>
              </a:ext>
            </a:extLst>
          </a:blip>
          <a:srcRect/>
          <a:stretch>
            <a:fillRect/>
          </a:stretch>
        </p:blipFill>
        <p:spPr bwMode="auto">
          <a:xfrm>
            <a:off x="2679519" y="2354494"/>
            <a:ext cx="4414059" cy="1246679"/>
          </a:xfrm>
          <a:prstGeom prst="rect">
            <a:avLst/>
          </a:prstGeom>
          <a:noFill/>
          <a:ln>
            <a:noFill/>
          </a:ln>
        </p:spPr>
      </p:pic>
    </p:spTree>
    <p:extLst>
      <p:ext uri="{BB962C8B-B14F-4D97-AF65-F5344CB8AC3E}">
        <p14:creationId xmlns:p14="http://schemas.microsoft.com/office/powerpoint/2010/main" val="561305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upload.wikimedia.org/wikipedia/commons/thumb/0/0c/FieldsMedalFront.jpg/200px-FieldsMedalFro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8423" y="2337758"/>
            <a:ext cx="3786996" cy="43335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upload.wikimedia.org/wikipedia/commons/a/a8/John_charles_fields.jpg"/>
          <p:cNvPicPr/>
          <p:nvPr/>
        </p:nvPicPr>
        <p:blipFill>
          <a:blip r:embed="rId3">
            <a:extLst>
              <a:ext uri="{28A0092B-C50C-407E-A947-70E740481C1C}">
                <a14:useLocalDpi xmlns:a14="http://schemas.microsoft.com/office/drawing/2010/main" val="0"/>
              </a:ext>
            </a:extLst>
          </a:blip>
          <a:srcRect/>
          <a:stretch>
            <a:fillRect/>
          </a:stretch>
        </p:blipFill>
        <p:spPr bwMode="auto">
          <a:xfrm>
            <a:off x="7125419" y="2337757"/>
            <a:ext cx="3545456" cy="4333529"/>
          </a:xfrm>
          <a:prstGeom prst="rect">
            <a:avLst/>
          </a:prstGeom>
          <a:noFill/>
          <a:ln>
            <a:noFill/>
          </a:ln>
        </p:spPr>
      </p:pic>
      <p:sp>
        <p:nvSpPr>
          <p:cNvPr id="2" name="Rectangle 1"/>
          <p:cNvSpPr/>
          <p:nvPr/>
        </p:nvSpPr>
        <p:spPr>
          <a:xfrm>
            <a:off x="2863970" y="301296"/>
            <a:ext cx="7806905" cy="1477328"/>
          </a:xfrm>
          <a:prstGeom prst="rect">
            <a:avLst/>
          </a:prstGeom>
        </p:spPr>
        <p:txBody>
          <a:bodyPr wrap="square">
            <a:spAutoFit/>
          </a:bodyPr>
          <a:lstStyle/>
          <a:p>
            <a:pPr algn="r"/>
            <a:r>
              <a:rPr lang="ar-IQ" dirty="0"/>
              <a:t>جون تشارلز </a:t>
            </a:r>
            <a:r>
              <a:rPr lang="ar-IQ" dirty="0" err="1"/>
              <a:t>فيلدز</a:t>
            </a:r>
            <a:r>
              <a:rPr lang="ar-IQ" dirty="0"/>
              <a:t> </a:t>
            </a:r>
            <a:r>
              <a:rPr lang="ar-IQ" dirty="0" smtClean="0"/>
              <a:t>(1863 </a:t>
            </a:r>
            <a:r>
              <a:rPr lang="ar-IQ" dirty="0"/>
              <a:t>– 1932) </a:t>
            </a:r>
            <a:r>
              <a:rPr lang="en-US" dirty="0" smtClean="0"/>
              <a:t>John </a:t>
            </a:r>
            <a:r>
              <a:rPr lang="en-US" dirty="0"/>
              <a:t>Charles Fields)</a:t>
            </a:r>
            <a:r>
              <a:rPr lang="en-US" dirty="0" smtClean="0"/>
              <a:t>‏‏</a:t>
            </a:r>
          </a:p>
          <a:p>
            <a:pPr algn="r"/>
            <a:r>
              <a:rPr lang="ar-IQ" dirty="0" smtClean="0"/>
              <a:t>هو </a:t>
            </a:r>
            <a:r>
              <a:rPr lang="ar-IQ" dirty="0"/>
              <a:t>رياضياتي </a:t>
            </a:r>
            <a:r>
              <a:rPr lang="ar-IQ" dirty="0" smtClean="0"/>
              <a:t>كندي ولد </a:t>
            </a:r>
            <a:r>
              <a:rPr lang="ar-IQ" dirty="0"/>
              <a:t>في </a:t>
            </a:r>
            <a:r>
              <a:rPr lang="ar-IQ" dirty="0" err="1"/>
              <a:t>هاميلتون</a:t>
            </a:r>
            <a:r>
              <a:rPr lang="ar-IQ" dirty="0"/>
              <a:t>، قام بتأسيس ميدالية </a:t>
            </a:r>
            <a:r>
              <a:rPr lang="ar-IQ" dirty="0" err="1"/>
              <a:t>فيلدز</a:t>
            </a:r>
            <a:r>
              <a:rPr lang="ar-IQ" dirty="0" smtClean="0"/>
              <a:t>.. </a:t>
            </a:r>
            <a:r>
              <a:rPr lang="ar-IQ" dirty="0"/>
              <a:t>كان </a:t>
            </a:r>
            <a:r>
              <a:rPr lang="ar-IQ" dirty="0" err="1"/>
              <a:t>فيلدز</a:t>
            </a:r>
            <a:r>
              <a:rPr lang="ar-IQ" dirty="0"/>
              <a:t> عضوا في الجمعية الملكية، ميدالية </a:t>
            </a:r>
            <a:r>
              <a:rPr lang="ar-IQ" dirty="0" err="1"/>
              <a:t>فيلدز</a:t>
            </a:r>
            <a:r>
              <a:rPr lang="ar-IQ" dirty="0"/>
              <a:t> أو وسام </a:t>
            </a:r>
            <a:r>
              <a:rPr lang="ar-IQ" dirty="0" err="1"/>
              <a:t>فيلدز</a:t>
            </a:r>
            <a:r>
              <a:rPr lang="ar-IQ" dirty="0"/>
              <a:t> هي جائزة تُمنح لاثنين أو ثلاثة أو أربعة علماء رياضيات دون سن الأربعين في المؤتمر الدولي لعلماء الرياضيات للاتحاد الدولي </a:t>
            </a:r>
            <a:r>
              <a:rPr lang="ar-IQ" dirty="0" smtClean="0"/>
              <a:t>للرياضيات)</a:t>
            </a:r>
            <a:r>
              <a:rPr lang="en-US" dirty="0" smtClean="0"/>
              <a:t>)، </a:t>
            </a:r>
            <a:r>
              <a:rPr lang="ar-IQ" dirty="0" smtClean="0"/>
              <a:t>وهو </a:t>
            </a:r>
            <a:r>
              <a:rPr lang="ar-IQ" dirty="0"/>
              <a:t>اجتماع يعقد كل أربع سنوات</a:t>
            </a:r>
          </a:p>
        </p:txBody>
      </p:sp>
    </p:spTree>
    <p:extLst>
      <p:ext uri="{BB962C8B-B14F-4D97-AF65-F5344CB8AC3E}">
        <p14:creationId xmlns:p14="http://schemas.microsoft.com/office/powerpoint/2010/main" val="28748280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56294" y="827508"/>
            <a:ext cx="7760898" cy="5539978"/>
          </a:xfrm>
          <a:prstGeom prst="rect">
            <a:avLst/>
          </a:prstGeom>
        </p:spPr>
        <p:txBody>
          <a:bodyPr wrap="square">
            <a:spAutoFit/>
          </a:bodyPr>
          <a:lstStyle/>
          <a:p>
            <a:pPr algn="r"/>
            <a:endParaRPr lang="ar-IQ" dirty="0" smtClean="0"/>
          </a:p>
          <a:p>
            <a:pPr algn="r"/>
            <a:r>
              <a:rPr lang="ar-IQ" sz="2400" dirty="0" smtClean="0">
                <a:solidFill>
                  <a:schemeClr val="accent1"/>
                </a:solidFill>
              </a:rPr>
              <a:t>جائزة نوبل</a:t>
            </a:r>
            <a:endParaRPr lang="en-US" sz="2400" dirty="0" smtClean="0">
              <a:solidFill>
                <a:schemeClr val="accent1"/>
              </a:solidFill>
            </a:endParaRPr>
          </a:p>
          <a:p>
            <a:pPr algn="r"/>
            <a:r>
              <a:rPr lang="ar-IQ" sz="2400" dirty="0">
                <a:solidFill>
                  <a:schemeClr val="accent1"/>
                </a:solidFill>
              </a:rPr>
              <a:t>الأب الروحي لجائزة نوبل هو الصناعي السويدي ومخترع الديناميت، ألفريد نوبل</a:t>
            </a:r>
          </a:p>
          <a:p>
            <a:pPr algn="r"/>
            <a:endParaRPr lang="en-US" sz="2400" dirty="0">
              <a:solidFill>
                <a:schemeClr val="accent1"/>
              </a:solidFill>
            </a:endParaRPr>
          </a:p>
          <a:p>
            <a:pPr algn="r"/>
            <a:endParaRPr lang="en-US" sz="2400" dirty="0" smtClean="0">
              <a:solidFill>
                <a:schemeClr val="accent1"/>
              </a:solidFill>
            </a:endParaRPr>
          </a:p>
          <a:p>
            <a:pPr algn="r"/>
            <a:endParaRPr lang="en-US" sz="2400" dirty="0">
              <a:solidFill>
                <a:schemeClr val="accent1"/>
              </a:solidFill>
            </a:endParaRPr>
          </a:p>
          <a:p>
            <a:pPr algn="r"/>
            <a:endParaRPr lang="ar-IQ" sz="2400" dirty="0">
              <a:solidFill>
                <a:schemeClr val="accent1"/>
              </a:solidFill>
            </a:endParaRPr>
          </a:p>
          <a:p>
            <a:pPr algn="r"/>
            <a:r>
              <a:rPr lang="ar-IQ" sz="2400" dirty="0" smtClean="0"/>
              <a:t>هي </a:t>
            </a:r>
            <a:r>
              <a:rPr lang="ar-IQ" sz="2400" dirty="0"/>
              <a:t>مجموعة من الجوائز الدولية السنوية الممنوحة في عدة فئات من قبل </a:t>
            </a:r>
            <a:r>
              <a:rPr lang="ar-IQ" sz="2400" b="1" dirty="0"/>
              <a:t>مؤسسات سويدية ونرويجية(بالسويدية: </a:t>
            </a:r>
            <a:r>
              <a:rPr lang="en-US" sz="2400" b="1" dirty="0" err="1"/>
              <a:t>Nobelpriset</a:t>
            </a:r>
            <a:r>
              <a:rPr lang="en-US" sz="2400" b="1" dirty="0"/>
              <a:t>؛ </a:t>
            </a:r>
            <a:r>
              <a:rPr lang="ar-IQ" sz="2400" b="1" dirty="0"/>
              <a:t>بالنرويجية: </a:t>
            </a:r>
            <a:r>
              <a:rPr lang="en-US" sz="2400" b="1" dirty="0" err="1"/>
              <a:t>Nobelprisen</a:t>
            </a:r>
            <a:r>
              <a:rPr lang="en-US" sz="2400" b="1" dirty="0" smtClean="0"/>
              <a:t>)</a:t>
            </a:r>
            <a:endParaRPr lang="ar-IQ" sz="2400" b="1" dirty="0" smtClean="0"/>
          </a:p>
          <a:p>
            <a:pPr algn="r"/>
            <a:r>
              <a:rPr lang="ar-IQ" sz="2400" b="1" dirty="0" smtClean="0"/>
              <a:t> </a:t>
            </a:r>
            <a:r>
              <a:rPr lang="ar-IQ" sz="2400" dirty="0"/>
              <a:t>تقديراً للإنجازات الأكاديمية أو الثقافية أو العلمية. </a:t>
            </a:r>
            <a:endParaRPr lang="en-US" sz="2400" b="1" dirty="0"/>
          </a:p>
          <a:p>
            <a:pPr algn="r"/>
            <a:endParaRPr lang="en-US" sz="2400" b="1" dirty="0" smtClean="0"/>
          </a:p>
          <a:p>
            <a:pPr algn="r"/>
            <a:endParaRPr lang="en-US" sz="2400" b="1" dirty="0"/>
          </a:p>
          <a:p>
            <a:pPr algn="r"/>
            <a:endParaRPr lang="ar-IQ" sz="2400" b="1" dirty="0"/>
          </a:p>
        </p:txBody>
      </p:sp>
      <p:pic>
        <p:nvPicPr>
          <p:cNvPr id="8" name="Picture 7"/>
          <p:cNvPicPr>
            <a:picLocks noChangeAspect="1"/>
          </p:cNvPicPr>
          <p:nvPr/>
        </p:nvPicPr>
        <p:blipFill>
          <a:blip r:embed="rId2"/>
          <a:stretch>
            <a:fillRect/>
          </a:stretch>
        </p:blipFill>
        <p:spPr>
          <a:xfrm>
            <a:off x="3031306" y="1897811"/>
            <a:ext cx="2480973" cy="1802922"/>
          </a:xfrm>
          <a:prstGeom prst="rect">
            <a:avLst/>
          </a:prstGeom>
        </p:spPr>
      </p:pic>
    </p:spTree>
    <p:extLst>
      <p:ext uri="{BB962C8B-B14F-4D97-AF65-F5344CB8AC3E}">
        <p14:creationId xmlns:p14="http://schemas.microsoft.com/office/powerpoint/2010/main" val="1074738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ماهية الاستراتيجية المرونة والبقاء الاستراتيجي - ppt herunterlade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77440" y="0"/>
            <a:ext cx="9601200" cy="6791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898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IQ" sz="4000" dirty="0"/>
              <a:t>تصنيف </a:t>
            </a:r>
            <a:r>
              <a:rPr lang="ar-IQ" sz="4000" dirty="0" smtClean="0"/>
              <a:t>شنغهاي</a:t>
            </a:r>
            <a:br>
              <a:rPr lang="ar-IQ" sz="4000" dirty="0" smtClean="0"/>
            </a:br>
            <a:r>
              <a:rPr lang="en-US" sz="4000" b="1" dirty="0" smtClean="0"/>
              <a:t>Shanghai Ranking</a:t>
            </a:r>
            <a:r>
              <a:rPr lang="en-US" b="1" dirty="0" smtClean="0"/>
              <a:t/>
            </a:r>
            <a:br>
              <a:rPr lang="en-US" b="1" dirty="0" smtClean="0"/>
            </a:br>
            <a:endParaRPr lang="ar-IQ" dirty="0"/>
          </a:p>
        </p:txBody>
      </p:sp>
      <p:sp>
        <p:nvSpPr>
          <p:cNvPr id="3" name="Content Placeholder 2"/>
          <p:cNvSpPr>
            <a:spLocks noGrp="1"/>
          </p:cNvSpPr>
          <p:nvPr>
            <p:ph idx="1"/>
          </p:nvPr>
        </p:nvSpPr>
        <p:spPr>
          <a:xfrm>
            <a:off x="914400" y="2133600"/>
            <a:ext cx="10590212" cy="4724400"/>
          </a:xfrm>
        </p:spPr>
        <p:txBody>
          <a:bodyPr>
            <a:normAutofit lnSpcReduction="10000"/>
          </a:bodyPr>
          <a:lstStyle/>
          <a:p>
            <a:r>
              <a:rPr lang="ar-IQ" b="1" dirty="0"/>
              <a:t>وهو تصنيف من إصدار جامعة </a:t>
            </a:r>
            <a:r>
              <a:rPr lang="ar-IQ" b="1" dirty="0" err="1"/>
              <a:t>جياو</a:t>
            </a:r>
            <a:r>
              <a:rPr lang="ar-IQ" b="1" dirty="0"/>
              <a:t> </a:t>
            </a:r>
            <a:r>
              <a:rPr lang="ar-IQ" b="1" dirty="0" err="1"/>
              <a:t>تونغ</a:t>
            </a:r>
            <a:r>
              <a:rPr lang="ar-IQ" b="1" dirty="0"/>
              <a:t> شنغهاي </a:t>
            </a:r>
            <a:r>
              <a:rPr lang="ar-IQ" b="1" dirty="0" smtClean="0"/>
              <a:t>الصينية</a:t>
            </a:r>
            <a:r>
              <a:rPr lang="en-US" b="1" dirty="0"/>
              <a:t>Shanghai Jiao Tong University</a:t>
            </a:r>
            <a:r>
              <a:rPr lang="ar-IQ" b="1" dirty="0" smtClean="0"/>
              <a:t> </a:t>
            </a:r>
          </a:p>
          <a:p>
            <a:r>
              <a:rPr lang="ar-IQ" b="1" dirty="0" smtClean="0"/>
              <a:t>و </a:t>
            </a:r>
            <a:r>
              <a:rPr lang="ar-IQ" b="1" dirty="0"/>
              <a:t>يعرف بالتصنيف الأكاديمي </a:t>
            </a:r>
            <a:r>
              <a:rPr lang="ar-IQ" b="1" dirty="0" smtClean="0"/>
              <a:t>للجامعات </a:t>
            </a:r>
            <a:r>
              <a:rPr lang="ar-IQ" b="1" dirty="0"/>
              <a:t>العالمية (</a:t>
            </a:r>
            <a:r>
              <a:rPr lang="en-US" b="1" dirty="0"/>
              <a:t>Academic Ranking of World Universities ARWU </a:t>
            </a:r>
            <a:r>
              <a:rPr lang="en-US" b="1" dirty="0" smtClean="0"/>
              <a:t>) </a:t>
            </a:r>
          </a:p>
          <a:p>
            <a:r>
              <a:rPr lang="ar-IQ" b="1" dirty="0"/>
              <a:t>وقد صدر أول تصنيف عام 2003م من معهد التعليم العالي بالجامعة، وكان الهدف من إصداره معرفة موقع الجامعات الصينية بين الجامعات العالمية من حيث الأداء الأكاديمي والبحث </a:t>
            </a:r>
            <a:r>
              <a:rPr lang="ar-IQ" b="1" dirty="0" smtClean="0"/>
              <a:t>العلمي</a:t>
            </a:r>
            <a:endParaRPr lang="en-US" b="1" dirty="0" smtClean="0"/>
          </a:p>
          <a:p>
            <a:r>
              <a:rPr lang="ar-IQ" b="1" dirty="0" smtClean="0"/>
              <a:t>التصنيف </a:t>
            </a:r>
            <a:r>
              <a:rPr lang="ar-IQ" b="1" dirty="0"/>
              <a:t>الأكثر اعتمادا على مستوى </a:t>
            </a:r>
            <a:r>
              <a:rPr lang="ar-IQ" b="1" dirty="0" smtClean="0"/>
              <a:t>العالم</a:t>
            </a:r>
          </a:p>
          <a:p>
            <a:r>
              <a:rPr lang="ar-IQ" b="1" dirty="0"/>
              <a:t>ويقوم هذا التصنيف على فحص </a:t>
            </a:r>
            <a:r>
              <a:rPr lang="ar-IQ" b="1" dirty="0" smtClean="0"/>
              <a:t>ما يقارب 2000 </a:t>
            </a:r>
            <a:r>
              <a:rPr lang="ar-IQ" b="1" dirty="0"/>
              <a:t>جامعة في العالم من أصل قرابة 10000 جامعة مسجلة في اليونسكو امتلكت المؤهلات الأولية للمنافسة </a:t>
            </a:r>
            <a:endParaRPr lang="ar-IQ" b="1" dirty="0" smtClean="0"/>
          </a:p>
          <a:p>
            <a:r>
              <a:rPr lang="ar-SA" b="1" dirty="0"/>
              <a:t>ويرتب فقط أول 500 جامعة على مستوى </a:t>
            </a:r>
            <a:r>
              <a:rPr lang="ar-SA" b="1" dirty="0" smtClean="0"/>
              <a:t>العالم</a:t>
            </a:r>
          </a:p>
          <a:p>
            <a:r>
              <a:rPr lang="ar-IQ" b="1" dirty="0" smtClean="0"/>
              <a:t>ويستند  </a:t>
            </a:r>
            <a:r>
              <a:rPr lang="ar-IQ" b="1" dirty="0"/>
              <a:t>هذا التصنيف إلى معايير موضوعية جعلته مرجعاً تتنافس الجامعات العالمية على أن تحتل موقعاً بارزاً فيه وتشير إليه كأحد أهم التصنيفات العالمية للجامعات ومؤسسات التعليم العالي</a:t>
            </a:r>
            <a:r>
              <a:rPr lang="ar-IQ" b="1" dirty="0" smtClean="0"/>
              <a:t>، </a:t>
            </a:r>
            <a:r>
              <a:rPr lang="ar-IQ" b="1" dirty="0"/>
              <a:t>ويعتمد التصنيف على </a:t>
            </a:r>
            <a:r>
              <a:rPr lang="ar-IQ" b="1" dirty="0">
                <a:solidFill>
                  <a:srgbClr val="FF0000"/>
                </a:solidFill>
              </a:rPr>
              <a:t>معدل الإنتاج العلمي للجامعة</a:t>
            </a:r>
            <a:r>
              <a:rPr lang="ar-IQ" b="1" dirty="0"/>
              <a:t>، وعلى مدى </a:t>
            </a:r>
            <a:r>
              <a:rPr lang="ar-IQ" b="1" dirty="0">
                <a:solidFill>
                  <a:srgbClr val="FF0000"/>
                </a:solidFill>
              </a:rPr>
              <a:t>حصولها على جائزة نوبل أو أوسمه </a:t>
            </a:r>
            <a:r>
              <a:rPr lang="ar-IQ" b="1" dirty="0" err="1" smtClean="0">
                <a:solidFill>
                  <a:srgbClr val="FF0000"/>
                </a:solidFill>
              </a:rPr>
              <a:t>فيلدز</a:t>
            </a:r>
            <a:r>
              <a:rPr lang="ar-IQ" b="1" dirty="0" smtClean="0"/>
              <a:t>، </a:t>
            </a:r>
            <a:r>
              <a:rPr lang="ar-IQ" b="1" dirty="0"/>
              <a:t>وتقوم طريقة التصنيف على أساس أربعة معايير رئيسة (جودة  التعليم – نوعية (جودة) أعضاء هيئة التدريس – الإنتاج البحثي – الإنجاز الأكاديمي مقارنة بحجم </a:t>
            </a:r>
            <a:r>
              <a:rPr lang="ar-IQ" b="1" dirty="0">
                <a:solidFill>
                  <a:srgbClr val="FF0000"/>
                </a:solidFill>
              </a:rPr>
              <a:t>المؤسسة</a:t>
            </a:r>
            <a:r>
              <a:rPr lang="ar-IQ" b="1" dirty="0"/>
              <a:t> العلمية)</a:t>
            </a:r>
          </a:p>
        </p:txBody>
      </p:sp>
    </p:spTree>
    <p:extLst>
      <p:ext uri="{BB962C8B-B14F-4D97-AF65-F5344CB8AC3E}">
        <p14:creationId xmlns:p14="http://schemas.microsoft.com/office/powerpoint/2010/main" val="3626962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define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730" y="103516"/>
            <a:ext cx="10422759" cy="6530197"/>
          </a:xfrm>
          <a:prstGeom prst="rect">
            <a:avLst/>
          </a:prstGeom>
          <a:noFill/>
          <a:ln>
            <a:noFill/>
          </a:ln>
        </p:spPr>
      </p:pic>
    </p:spTree>
    <p:extLst>
      <p:ext uri="{BB962C8B-B14F-4D97-AF65-F5344CB8AC3E}">
        <p14:creationId xmlns:p14="http://schemas.microsoft.com/office/powerpoint/2010/main" val="1805540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965436"/>
            <a:ext cx="7178566" cy="4355423"/>
          </a:xfrm>
          <a:prstGeom prst="rect">
            <a:avLst/>
          </a:prstGeom>
        </p:spPr>
        <p:txBody>
          <a:bodyPr wrap="square">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b="1" dirty="0">
                <a:latin typeface="Calibri" panose="020F0502020204030204" pitchFamily="34" charset="0"/>
                <a:ea typeface="Calibri" panose="020F0502020204030204" pitchFamily="34" charset="0"/>
                <a:cs typeface="Arial" panose="020B0604020202020204" pitchFamily="34" charset="0"/>
              </a:rPr>
              <a:t>سيطرت الجامعات الأمريكية والبريطانية على المراكز الأولى في تصنيف شنغهاي الخاص بـ"أفضل الجامعات في العالم" وشمل 2500 مؤسسة جامعية، وفق ما جاء في </a:t>
            </a:r>
            <a:r>
              <a:rPr lang="ar-SA" b="1" u="sng" dirty="0">
                <a:solidFill>
                  <a:srgbClr val="0563C1"/>
                </a:solidFill>
                <a:latin typeface="Calibri" panose="020F0502020204030204" pitchFamily="34" charset="0"/>
                <a:ea typeface="Calibri" panose="020F0502020204030204" pitchFamily="34" charset="0"/>
                <a:cs typeface="Arial" panose="020B0604020202020204" pitchFamily="34" charset="0"/>
                <a:hlinkClick r:id="rId2"/>
              </a:rPr>
              <a:t>الموقع الرسمي</a:t>
            </a:r>
            <a:r>
              <a:rPr lang="en-US" b="1" dirty="0">
                <a:latin typeface="Calibri" panose="020F0502020204030204" pitchFamily="34" charset="0"/>
                <a:ea typeface="Calibri" panose="020F0502020204030204" pitchFamily="34" charset="0"/>
                <a:cs typeface="Arial" panose="020B0604020202020204" pitchFamily="34" charset="0"/>
              </a:rPr>
              <a:t> </a:t>
            </a:r>
            <a:r>
              <a:rPr lang="ar-SA" b="1" dirty="0">
                <a:latin typeface="Calibri" panose="020F0502020204030204" pitchFamily="34" charset="0"/>
                <a:ea typeface="Calibri" panose="020F0502020204030204" pitchFamily="34" charset="0"/>
                <a:cs typeface="Arial" panose="020B0604020202020204" pitchFamily="34" charset="0"/>
              </a:rPr>
              <a:t>المتخصص في تصنيف المؤسسات التعليمية الجامعية</a:t>
            </a:r>
            <a:r>
              <a:rPr lang="en-US" b="1" dirty="0">
                <a:latin typeface="Calibri" panose="020F0502020204030204" pitchFamily="34" charset="0"/>
                <a:ea typeface="Calibri" panose="020F0502020204030204" pitchFamily="34" charset="0"/>
                <a:cs typeface="Arial" panose="020B0604020202020204" pitchFamily="34" charset="0"/>
              </a:rPr>
              <a:t>.</a:t>
            </a:r>
            <a:endParaRPr lang="en-US"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b="1" dirty="0">
                <a:latin typeface="Calibri" panose="020F0502020204030204" pitchFamily="34" charset="0"/>
                <a:ea typeface="Calibri" panose="020F0502020204030204" pitchFamily="34" charset="0"/>
                <a:cs typeface="Arial" panose="020B0604020202020204" pitchFamily="34" charset="0"/>
              </a:rPr>
              <a:t>حيث تصدرت </a:t>
            </a:r>
            <a:r>
              <a:rPr lang="ar-SA" b="1" u="sng" dirty="0">
                <a:solidFill>
                  <a:srgbClr val="0563C1"/>
                </a:solidFill>
                <a:latin typeface="Calibri" panose="020F0502020204030204" pitchFamily="34" charset="0"/>
                <a:ea typeface="Calibri" panose="020F0502020204030204" pitchFamily="34" charset="0"/>
                <a:cs typeface="Arial" panose="020B0604020202020204" pitchFamily="34" charset="0"/>
                <a:hlinkClick r:id="rId3"/>
              </a:rPr>
              <a:t>جامعة هارفارد</a:t>
            </a:r>
            <a:r>
              <a:rPr lang="en-US" b="1" dirty="0">
                <a:latin typeface="Calibri" panose="020F0502020204030204" pitchFamily="34" charset="0"/>
                <a:ea typeface="Calibri" panose="020F0502020204030204" pitchFamily="34" charset="0"/>
                <a:cs typeface="Arial" panose="020B0604020202020204" pitchFamily="34" charset="0"/>
              </a:rPr>
              <a:t> </a:t>
            </a:r>
            <a:r>
              <a:rPr lang="ar-SA" b="1" dirty="0">
                <a:latin typeface="Calibri" panose="020F0502020204030204" pitchFamily="34" charset="0"/>
                <a:ea typeface="Calibri" panose="020F0502020204030204" pitchFamily="34" charset="0"/>
                <a:cs typeface="Arial" panose="020B0604020202020204" pitchFamily="34" charset="0"/>
              </a:rPr>
              <a:t>للعام </a:t>
            </a:r>
            <a:r>
              <a:rPr lang="ar-SA" b="1" dirty="0" smtClean="0">
                <a:latin typeface="Calibri" panose="020F0502020204030204" pitchFamily="34" charset="0"/>
                <a:ea typeface="Calibri" panose="020F0502020204030204" pitchFamily="34" charset="0"/>
                <a:cs typeface="Arial" panose="020B0604020202020204" pitchFamily="34" charset="0"/>
              </a:rPr>
              <a:t>الـ2022 </a:t>
            </a:r>
            <a:r>
              <a:rPr lang="ar-SA" b="1" dirty="0">
                <a:latin typeface="Calibri" panose="020F0502020204030204" pitchFamily="34" charset="0"/>
                <a:ea typeface="Calibri" panose="020F0502020204030204" pitchFamily="34" charset="0"/>
                <a:cs typeface="Arial" panose="020B0604020202020204" pitchFamily="34" charset="0"/>
              </a:rPr>
              <a:t>تصنيف شنغهاي لأفضل الجامعات في العالم، مع استمرار هيمنة الجامعات الأمريكية على هذه القائمة السنوية التي صدرت نسختها لهذا العام، الثلاثاء 15 أغسطس/آب 2023</a:t>
            </a:r>
            <a:r>
              <a:rPr lang="en-US" b="1" dirty="0">
                <a:latin typeface="Calibri" panose="020F0502020204030204" pitchFamily="34" charset="0"/>
                <a:ea typeface="Calibri" panose="020F0502020204030204" pitchFamily="34" charset="0"/>
                <a:cs typeface="Arial" panose="020B0604020202020204" pitchFamily="34" charset="0"/>
              </a:rPr>
              <a:t>.</a:t>
            </a:r>
            <a:endParaRPr lang="en-US"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b="1" dirty="0">
                <a:latin typeface="Calibri" panose="020F0502020204030204" pitchFamily="34" charset="0"/>
                <a:ea typeface="Calibri" panose="020F0502020204030204" pitchFamily="34" charset="0"/>
                <a:cs typeface="Arial" panose="020B0604020202020204" pitchFamily="34" charset="0"/>
              </a:rPr>
              <a:t>إذ استحوذت المؤسسات الجامعية في الولايات المتحدة والمملكة المتحدة، كما وقع في العام الماضي، على المراكز الـ10 الأولى؛ إذ تبوّأت هذه المراكز 8 جامعات أمريكية (هارفارد وستانفورد ومعهد ماساتشوستس للتكنولوجيا وبيركلي </a:t>
            </a:r>
            <a:r>
              <a:rPr lang="ar-SA" b="1" dirty="0" err="1">
                <a:latin typeface="Calibri" panose="020F0502020204030204" pitchFamily="34" charset="0"/>
                <a:ea typeface="Calibri" panose="020F0502020204030204" pitchFamily="34" charset="0"/>
                <a:cs typeface="Arial" panose="020B0604020202020204" pitchFamily="34" charset="0"/>
              </a:rPr>
              <a:t>وبرينستون</a:t>
            </a:r>
            <a:r>
              <a:rPr lang="ar-SA" b="1" dirty="0">
                <a:latin typeface="Calibri" panose="020F0502020204030204" pitchFamily="34" charset="0"/>
                <a:ea typeface="Calibri" panose="020F0502020204030204" pitchFamily="34" charset="0"/>
                <a:cs typeface="Arial" panose="020B0604020202020204" pitchFamily="34" charset="0"/>
              </a:rPr>
              <a:t> وكولومبيا وكالتك وشيكاغو)، وجامعتان بريطانيتان </a:t>
            </a:r>
            <a:r>
              <a:rPr lang="ar-SA" b="1" dirty="0" smtClean="0">
                <a:latin typeface="Calibri" panose="020F0502020204030204" pitchFamily="34" charset="0"/>
                <a:ea typeface="Calibri" panose="020F0502020204030204" pitchFamily="34" charset="0"/>
                <a:cs typeface="Arial" panose="020B0604020202020204" pitchFamily="34" charset="0"/>
              </a:rPr>
              <a:t>( كامبريدج  </a:t>
            </a:r>
            <a:r>
              <a:rPr lang="ar-SA" b="1" dirty="0">
                <a:latin typeface="Calibri" panose="020F0502020204030204" pitchFamily="34" charset="0"/>
                <a:ea typeface="Calibri" panose="020F0502020204030204" pitchFamily="34" charset="0"/>
                <a:cs typeface="Arial" panose="020B0604020202020204" pitchFamily="34" charset="0"/>
              </a:rPr>
              <a:t>وأكسفورد)</a:t>
            </a:r>
            <a:r>
              <a:rPr lang="en-US" b="1" dirty="0">
                <a:latin typeface="Calibri" panose="020F0502020204030204" pitchFamily="34" charset="0"/>
                <a:ea typeface="Calibri" panose="020F0502020204030204" pitchFamily="34" charset="0"/>
                <a:cs typeface="Arial" panose="020B0604020202020204" pitchFamily="34" charset="0"/>
              </a:rPr>
              <a:t>.</a:t>
            </a:r>
            <a:endParaRPr lang="en-US"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b="1" dirty="0">
                <a:latin typeface="Calibri" panose="020F0502020204030204" pitchFamily="34" charset="0"/>
                <a:ea typeface="Calibri" panose="020F0502020204030204" pitchFamily="34" charset="0"/>
                <a:cs typeface="Arial" panose="020B0604020202020204" pitchFamily="34" charset="0"/>
              </a:rPr>
              <a:t>بينما حلت جامعة باريس-</a:t>
            </a:r>
            <a:r>
              <a:rPr lang="ar-SA" b="1" dirty="0" err="1">
                <a:latin typeface="Calibri" panose="020F0502020204030204" pitchFamily="34" charset="0"/>
                <a:ea typeface="Calibri" panose="020F0502020204030204" pitchFamily="34" charset="0"/>
                <a:cs typeface="Arial" panose="020B0604020202020204" pitchFamily="34" charset="0"/>
              </a:rPr>
              <a:t>ساكلي</a:t>
            </a:r>
            <a:r>
              <a:rPr lang="ar-SA" b="1" dirty="0">
                <a:latin typeface="Calibri" panose="020F0502020204030204" pitchFamily="34" charset="0"/>
                <a:ea typeface="Calibri" panose="020F0502020204030204" pitchFamily="34" charset="0"/>
                <a:cs typeface="Arial" panose="020B0604020202020204" pitchFamily="34" charset="0"/>
              </a:rPr>
              <a:t> </a:t>
            </a:r>
            <a:r>
              <a:rPr lang="en-US" b="1" dirty="0">
                <a:latin typeface="Calibri" panose="020F0502020204030204" pitchFamily="34" charset="0"/>
                <a:ea typeface="Calibri" panose="020F0502020204030204" pitchFamily="34" charset="0"/>
                <a:cs typeface="Arial" panose="020B0604020202020204" pitchFamily="34" charset="0"/>
              </a:rPr>
              <a:t>Paris-</a:t>
            </a:r>
            <a:r>
              <a:rPr lang="en-US" b="1" dirty="0" err="1">
                <a:latin typeface="Calibri" panose="020F0502020204030204" pitchFamily="34" charset="0"/>
                <a:ea typeface="Calibri" panose="020F0502020204030204" pitchFamily="34" charset="0"/>
                <a:cs typeface="Arial" panose="020B0604020202020204" pitchFamily="34" charset="0"/>
              </a:rPr>
              <a:t>Saclay</a:t>
            </a:r>
            <a:r>
              <a:rPr lang="ar-SA" b="1" dirty="0">
                <a:latin typeface="Calibri" panose="020F0502020204030204" pitchFamily="34" charset="0"/>
                <a:ea typeface="Calibri" panose="020F0502020204030204" pitchFamily="34" charset="0"/>
                <a:cs typeface="Arial" panose="020B0604020202020204" pitchFamily="34" charset="0"/>
              </a:rPr>
              <a:t> الفرنسية في المرتبة الـ15 من التصنيف، وهي أول مؤسسة في أوروبا القارية في التصنيف، متقدمة بمركز واحد مقارنة بتصنيف 2022.</a:t>
            </a: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66187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05213508"/>
              </p:ext>
            </p:extLst>
          </p:nvPr>
        </p:nvGraphicFramePr>
        <p:xfrm>
          <a:off x="1720735" y="845129"/>
          <a:ext cx="10099962" cy="5999282"/>
        </p:xfrm>
        <a:graphic>
          <a:graphicData uri="http://schemas.openxmlformats.org/drawingml/2006/table">
            <a:tbl>
              <a:tblPr firstRow="1" firstCol="1" bandRow="1">
                <a:tableStyleId>{5C22544A-7EE6-4342-B048-85BDC9FD1C3A}</a:tableStyleId>
              </a:tblPr>
              <a:tblGrid>
                <a:gridCol w="3366654">
                  <a:extLst>
                    <a:ext uri="{9D8B030D-6E8A-4147-A177-3AD203B41FA5}">
                      <a16:colId xmlns:a16="http://schemas.microsoft.com/office/drawing/2014/main" val="2821895738"/>
                    </a:ext>
                  </a:extLst>
                </a:gridCol>
                <a:gridCol w="3366654">
                  <a:extLst>
                    <a:ext uri="{9D8B030D-6E8A-4147-A177-3AD203B41FA5}">
                      <a16:colId xmlns:a16="http://schemas.microsoft.com/office/drawing/2014/main" val="3850784671"/>
                    </a:ext>
                  </a:extLst>
                </a:gridCol>
                <a:gridCol w="3366654">
                  <a:extLst>
                    <a:ext uri="{9D8B030D-6E8A-4147-A177-3AD203B41FA5}">
                      <a16:colId xmlns:a16="http://schemas.microsoft.com/office/drawing/2014/main" val="3123133231"/>
                    </a:ext>
                  </a:extLst>
                </a:gridCol>
              </a:tblGrid>
              <a:tr h="246347">
                <a:tc>
                  <a:txBody>
                    <a:bodyPr/>
                    <a:lstStyle/>
                    <a:p>
                      <a:pPr algn="ctr" rtl="1">
                        <a:lnSpc>
                          <a:spcPct val="107000"/>
                        </a:lnSpc>
                        <a:spcAft>
                          <a:spcPts val="0"/>
                        </a:spcAft>
                      </a:pPr>
                      <a:r>
                        <a:rPr lang="ar-SA" sz="1000">
                          <a:effectLst/>
                        </a:rPr>
                        <a:t>المؤسسة</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1">
                        <a:lnSpc>
                          <a:spcPct val="107000"/>
                        </a:lnSpc>
                        <a:spcAft>
                          <a:spcPts val="0"/>
                        </a:spcAft>
                      </a:pPr>
                      <a:r>
                        <a:rPr lang="ar-SA" sz="1000">
                          <a:effectLst/>
                        </a:rPr>
                        <a:t>البلد</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1">
                        <a:lnSpc>
                          <a:spcPct val="107000"/>
                        </a:lnSpc>
                        <a:spcAft>
                          <a:spcPts val="0"/>
                        </a:spcAft>
                      </a:pPr>
                      <a:r>
                        <a:rPr lang="ar-SA" sz="1000">
                          <a:effectLst/>
                        </a:rPr>
                        <a:t>التصنيف عام 2023</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extLst>
                  <a:ext uri="{0D108BD9-81ED-4DB2-BD59-A6C34878D82A}">
                    <a16:rowId xmlns:a16="http://schemas.microsoft.com/office/drawing/2014/main" val="828394337"/>
                  </a:ext>
                </a:extLst>
              </a:tr>
              <a:tr h="246347">
                <a:tc>
                  <a:txBody>
                    <a:bodyPr/>
                    <a:lstStyle/>
                    <a:p>
                      <a:pPr algn="ctr" rtl="1">
                        <a:lnSpc>
                          <a:spcPct val="107000"/>
                        </a:lnSpc>
                        <a:spcAft>
                          <a:spcPts val="0"/>
                        </a:spcAft>
                      </a:pPr>
                      <a:r>
                        <a:rPr lang="ar-SA" sz="1600" dirty="0">
                          <a:effectLst/>
                        </a:rPr>
                        <a:t>جامعة هارفارد</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1">
                        <a:lnSpc>
                          <a:spcPct val="107000"/>
                        </a:lnSpc>
                        <a:spcAft>
                          <a:spcPts val="0"/>
                        </a:spcAft>
                      </a:pPr>
                      <a:r>
                        <a:rPr lang="ar-SA" sz="1600" dirty="0">
                          <a:effectLst/>
                        </a:rPr>
                        <a:t>الولايات المتحدة</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1">
                        <a:lnSpc>
                          <a:spcPct val="107000"/>
                        </a:lnSpc>
                        <a:spcAft>
                          <a:spcPts val="0"/>
                        </a:spcAft>
                      </a:pPr>
                      <a:r>
                        <a:rPr lang="en-US" sz="1600" b="1" dirty="0">
                          <a:effectLst/>
                        </a:rPr>
                        <a:t>1</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extLst>
                  <a:ext uri="{0D108BD9-81ED-4DB2-BD59-A6C34878D82A}">
                    <a16:rowId xmlns:a16="http://schemas.microsoft.com/office/drawing/2014/main" val="3482341865"/>
                  </a:ext>
                </a:extLst>
              </a:tr>
              <a:tr h="448936">
                <a:tc>
                  <a:txBody>
                    <a:bodyPr/>
                    <a:lstStyle/>
                    <a:p>
                      <a:pPr algn="ctr" rtl="1">
                        <a:lnSpc>
                          <a:spcPct val="107000"/>
                        </a:lnSpc>
                        <a:spcAft>
                          <a:spcPts val="0"/>
                        </a:spcAft>
                      </a:pPr>
                      <a:r>
                        <a:rPr lang="ar-SA" sz="1600" dirty="0">
                          <a:effectLst/>
                        </a:rPr>
                        <a:t>جامعة ستانفورد</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1">
                        <a:lnSpc>
                          <a:spcPct val="107000"/>
                        </a:lnSpc>
                        <a:spcAft>
                          <a:spcPts val="0"/>
                        </a:spcAft>
                      </a:pPr>
                      <a:r>
                        <a:rPr lang="ar-SA" sz="1600" dirty="0">
                          <a:effectLst/>
                        </a:rPr>
                        <a:t>الولايات المتحدة</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1">
                        <a:lnSpc>
                          <a:spcPct val="107000"/>
                        </a:lnSpc>
                        <a:spcAft>
                          <a:spcPts val="0"/>
                        </a:spcAft>
                      </a:pPr>
                      <a:r>
                        <a:rPr lang="en-US" sz="1600" b="1" dirty="0">
                          <a:effectLst/>
                        </a:rPr>
                        <a:t>2</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extLst>
                  <a:ext uri="{0D108BD9-81ED-4DB2-BD59-A6C34878D82A}">
                    <a16:rowId xmlns:a16="http://schemas.microsoft.com/office/drawing/2014/main" val="53736454"/>
                  </a:ext>
                </a:extLst>
              </a:tr>
              <a:tr h="246347">
                <a:tc>
                  <a:txBody>
                    <a:bodyPr/>
                    <a:lstStyle/>
                    <a:p>
                      <a:pPr algn="ctr" rtl="1">
                        <a:lnSpc>
                          <a:spcPct val="107000"/>
                        </a:lnSpc>
                        <a:spcAft>
                          <a:spcPts val="0"/>
                        </a:spcAft>
                      </a:pPr>
                      <a:r>
                        <a:rPr lang="ar-SA" sz="1600" dirty="0">
                          <a:solidFill>
                            <a:schemeClr val="bg1"/>
                          </a:solidFill>
                          <a:effectLst/>
                        </a:rPr>
                        <a:t>معهد ماساتشوستس للتكنولوجيا</a:t>
                      </a:r>
                      <a:endParaRPr lang="en-US"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1">
                        <a:lnSpc>
                          <a:spcPct val="107000"/>
                        </a:lnSpc>
                        <a:spcAft>
                          <a:spcPts val="0"/>
                        </a:spcAft>
                      </a:pPr>
                      <a:r>
                        <a:rPr lang="ar-SA" sz="1600" dirty="0">
                          <a:solidFill>
                            <a:srgbClr val="C00000"/>
                          </a:solidFill>
                          <a:effectLst/>
                        </a:rPr>
                        <a:t>المملكة المتحدة</a:t>
                      </a:r>
                      <a:endParaRPr lang="en-US" sz="16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1">
                        <a:lnSpc>
                          <a:spcPct val="107000"/>
                        </a:lnSpc>
                        <a:spcAft>
                          <a:spcPts val="0"/>
                        </a:spcAft>
                      </a:pPr>
                      <a:r>
                        <a:rPr lang="en-US" sz="1600" b="1" dirty="0">
                          <a:effectLst/>
                        </a:rPr>
                        <a:t>3</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extLst>
                  <a:ext uri="{0D108BD9-81ED-4DB2-BD59-A6C34878D82A}">
                    <a16:rowId xmlns:a16="http://schemas.microsoft.com/office/drawing/2014/main" val="1997796679"/>
                  </a:ext>
                </a:extLst>
              </a:tr>
              <a:tr h="246347">
                <a:tc>
                  <a:txBody>
                    <a:bodyPr/>
                    <a:lstStyle/>
                    <a:p>
                      <a:pPr algn="ctr" rtl="1">
                        <a:lnSpc>
                          <a:spcPct val="107000"/>
                        </a:lnSpc>
                        <a:spcAft>
                          <a:spcPts val="0"/>
                        </a:spcAft>
                      </a:pPr>
                      <a:r>
                        <a:rPr lang="ar-SA" sz="1600" dirty="0">
                          <a:effectLst/>
                        </a:rPr>
                        <a:t>جامعة كامبريدج</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1">
                        <a:lnSpc>
                          <a:spcPct val="107000"/>
                        </a:lnSpc>
                        <a:spcAft>
                          <a:spcPts val="0"/>
                        </a:spcAft>
                      </a:pPr>
                      <a:r>
                        <a:rPr lang="ar-SA" sz="1600" dirty="0" smtClean="0">
                          <a:solidFill>
                            <a:srgbClr val="C00000"/>
                          </a:solidFill>
                          <a:effectLst/>
                        </a:rPr>
                        <a:t>المملكة</a:t>
                      </a:r>
                      <a:r>
                        <a:rPr lang="ar-SA" sz="1600" baseline="0" dirty="0" smtClean="0">
                          <a:solidFill>
                            <a:srgbClr val="C00000"/>
                          </a:solidFill>
                          <a:effectLst/>
                        </a:rPr>
                        <a:t> </a:t>
                      </a:r>
                      <a:r>
                        <a:rPr lang="ar-SA" sz="1600" dirty="0" smtClean="0">
                          <a:solidFill>
                            <a:srgbClr val="C00000"/>
                          </a:solidFill>
                          <a:effectLst/>
                        </a:rPr>
                        <a:t>المتحدة</a:t>
                      </a:r>
                      <a:endParaRPr lang="en-US" sz="16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1">
                        <a:lnSpc>
                          <a:spcPct val="107000"/>
                        </a:lnSpc>
                        <a:spcAft>
                          <a:spcPts val="0"/>
                        </a:spcAft>
                      </a:pPr>
                      <a:r>
                        <a:rPr lang="en-US" sz="1600" b="1" dirty="0">
                          <a:effectLst/>
                        </a:rPr>
                        <a:t>4</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extLst>
                  <a:ext uri="{0D108BD9-81ED-4DB2-BD59-A6C34878D82A}">
                    <a16:rowId xmlns:a16="http://schemas.microsoft.com/office/drawing/2014/main" val="3328558385"/>
                  </a:ext>
                </a:extLst>
              </a:tr>
              <a:tr h="246347">
                <a:tc>
                  <a:txBody>
                    <a:bodyPr/>
                    <a:lstStyle/>
                    <a:p>
                      <a:pPr algn="ctr" rtl="1">
                        <a:lnSpc>
                          <a:spcPct val="107000"/>
                        </a:lnSpc>
                        <a:spcAft>
                          <a:spcPts val="0"/>
                        </a:spcAft>
                      </a:pPr>
                      <a:r>
                        <a:rPr lang="ar-SA" sz="1600" dirty="0">
                          <a:effectLst/>
                        </a:rPr>
                        <a:t>جامعة كاليفورنيا، بيركلي</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1">
                        <a:lnSpc>
                          <a:spcPct val="107000"/>
                        </a:lnSpc>
                        <a:spcAft>
                          <a:spcPts val="0"/>
                        </a:spcAft>
                      </a:pPr>
                      <a:r>
                        <a:rPr lang="ar-SA" sz="1600" dirty="0">
                          <a:effectLst/>
                        </a:rPr>
                        <a:t>الولايات المتحدة</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1">
                        <a:lnSpc>
                          <a:spcPct val="107000"/>
                        </a:lnSpc>
                        <a:spcAft>
                          <a:spcPts val="0"/>
                        </a:spcAft>
                      </a:pPr>
                      <a:r>
                        <a:rPr lang="en-US" sz="1600" b="1">
                          <a:effectLst/>
                        </a:rPr>
                        <a:t>5</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extLst>
                  <a:ext uri="{0D108BD9-81ED-4DB2-BD59-A6C34878D82A}">
                    <a16:rowId xmlns:a16="http://schemas.microsoft.com/office/drawing/2014/main" val="4130179261"/>
                  </a:ext>
                </a:extLst>
              </a:tr>
              <a:tr h="246347">
                <a:tc>
                  <a:txBody>
                    <a:bodyPr/>
                    <a:lstStyle/>
                    <a:p>
                      <a:pPr algn="ctr" rtl="1">
                        <a:lnSpc>
                          <a:spcPct val="107000"/>
                        </a:lnSpc>
                        <a:spcAft>
                          <a:spcPts val="0"/>
                        </a:spcAft>
                      </a:pPr>
                      <a:r>
                        <a:rPr lang="ar-SA" sz="1600" dirty="0">
                          <a:effectLst/>
                        </a:rPr>
                        <a:t>جامعة </a:t>
                      </a:r>
                      <a:r>
                        <a:rPr lang="ar-SA" sz="1600" dirty="0" err="1">
                          <a:effectLst/>
                        </a:rPr>
                        <a:t>برينستون</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1">
                        <a:lnSpc>
                          <a:spcPct val="107000"/>
                        </a:lnSpc>
                        <a:spcAft>
                          <a:spcPts val="0"/>
                        </a:spcAft>
                      </a:pPr>
                      <a:r>
                        <a:rPr lang="ar-SA" sz="1600" dirty="0">
                          <a:effectLst/>
                        </a:rPr>
                        <a:t>الولايات المتحدة</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1">
                        <a:lnSpc>
                          <a:spcPct val="107000"/>
                        </a:lnSpc>
                        <a:spcAft>
                          <a:spcPts val="0"/>
                        </a:spcAft>
                      </a:pPr>
                      <a:r>
                        <a:rPr lang="en-US" sz="1600" b="1" dirty="0">
                          <a:effectLst/>
                        </a:rPr>
                        <a:t>6</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extLst>
                  <a:ext uri="{0D108BD9-81ED-4DB2-BD59-A6C34878D82A}">
                    <a16:rowId xmlns:a16="http://schemas.microsoft.com/office/drawing/2014/main" val="3861988329"/>
                  </a:ext>
                </a:extLst>
              </a:tr>
              <a:tr h="246347">
                <a:tc>
                  <a:txBody>
                    <a:bodyPr/>
                    <a:lstStyle/>
                    <a:p>
                      <a:pPr algn="ctr" rtl="1">
                        <a:lnSpc>
                          <a:spcPct val="107000"/>
                        </a:lnSpc>
                        <a:spcAft>
                          <a:spcPts val="0"/>
                        </a:spcAft>
                      </a:pPr>
                      <a:r>
                        <a:rPr lang="ar-SA" sz="1600" dirty="0">
                          <a:effectLst/>
                        </a:rPr>
                        <a:t>جامعة أوكسفورد</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1">
                        <a:lnSpc>
                          <a:spcPct val="107000"/>
                        </a:lnSpc>
                        <a:spcAft>
                          <a:spcPts val="0"/>
                        </a:spcAft>
                      </a:pPr>
                      <a:r>
                        <a:rPr lang="ar-SA" sz="1600" b="0" dirty="0">
                          <a:solidFill>
                            <a:srgbClr val="C00000"/>
                          </a:solidFill>
                          <a:effectLst/>
                        </a:rPr>
                        <a:t>المملكة المتحدة</a:t>
                      </a:r>
                      <a:endParaRPr lang="en-US" sz="1600" b="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1">
                        <a:lnSpc>
                          <a:spcPct val="107000"/>
                        </a:lnSpc>
                        <a:spcAft>
                          <a:spcPts val="0"/>
                        </a:spcAft>
                      </a:pPr>
                      <a:r>
                        <a:rPr lang="en-US" sz="1600" b="1">
                          <a:effectLst/>
                        </a:rPr>
                        <a:t>7</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extLst>
                  <a:ext uri="{0D108BD9-81ED-4DB2-BD59-A6C34878D82A}">
                    <a16:rowId xmlns:a16="http://schemas.microsoft.com/office/drawing/2014/main" val="3155378445"/>
                  </a:ext>
                </a:extLst>
              </a:tr>
              <a:tr h="246347">
                <a:tc>
                  <a:txBody>
                    <a:bodyPr/>
                    <a:lstStyle/>
                    <a:p>
                      <a:pPr algn="ctr" rtl="1">
                        <a:lnSpc>
                          <a:spcPct val="107000"/>
                        </a:lnSpc>
                        <a:spcAft>
                          <a:spcPts val="0"/>
                        </a:spcAft>
                      </a:pPr>
                      <a:r>
                        <a:rPr lang="ar-SA" sz="1600" dirty="0">
                          <a:effectLst/>
                        </a:rPr>
                        <a:t>جامعة كولومبيا</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1">
                        <a:lnSpc>
                          <a:spcPct val="107000"/>
                        </a:lnSpc>
                        <a:spcAft>
                          <a:spcPts val="0"/>
                        </a:spcAft>
                      </a:pPr>
                      <a:r>
                        <a:rPr lang="ar-SA" sz="1600">
                          <a:effectLst/>
                        </a:rPr>
                        <a:t>الولايات المتحدة</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1">
                        <a:lnSpc>
                          <a:spcPct val="107000"/>
                        </a:lnSpc>
                        <a:spcAft>
                          <a:spcPts val="0"/>
                        </a:spcAft>
                      </a:pPr>
                      <a:r>
                        <a:rPr lang="en-US" sz="1600" b="1" dirty="0">
                          <a:effectLst/>
                        </a:rPr>
                        <a:t>8</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extLst>
                  <a:ext uri="{0D108BD9-81ED-4DB2-BD59-A6C34878D82A}">
                    <a16:rowId xmlns:a16="http://schemas.microsoft.com/office/drawing/2014/main" val="664984886"/>
                  </a:ext>
                </a:extLst>
              </a:tr>
              <a:tr h="246347">
                <a:tc>
                  <a:txBody>
                    <a:bodyPr/>
                    <a:lstStyle/>
                    <a:p>
                      <a:pPr algn="ctr" rtl="1">
                        <a:lnSpc>
                          <a:spcPct val="107000"/>
                        </a:lnSpc>
                        <a:spcAft>
                          <a:spcPts val="0"/>
                        </a:spcAft>
                      </a:pPr>
                      <a:r>
                        <a:rPr lang="ar-SA" sz="1600" dirty="0">
                          <a:effectLst/>
                        </a:rPr>
                        <a:t>معهد كاليفورنيا للتكنولوجيا</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1">
                        <a:lnSpc>
                          <a:spcPct val="107000"/>
                        </a:lnSpc>
                        <a:spcAft>
                          <a:spcPts val="0"/>
                        </a:spcAft>
                      </a:pPr>
                      <a:r>
                        <a:rPr lang="ar-SA" sz="1600" dirty="0">
                          <a:effectLst/>
                        </a:rPr>
                        <a:t>الولايات المتحدة</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1">
                        <a:lnSpc>
                          <a:spcPct val="107000"/>
                        </a:lnSpc>
                        <a:spcAft>
                          <a:spcPts val="0"/>
                        </a:spcAft>
                      </a:pPr>
                      <a:r>
                        <a:rPr lang="en-US" sz="1600" b="1">
                          <a:effectLst/>
                        </a:rPr>
                        <a:t>9</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extLst>
                  <a:ext uri="{0D108BD9-81ED-4DB2-BD59-A6C34878D82A}">
                    <a16:rowId xmlns:a16="http://schemas.microsoft.com/office/drawing/2014/main" val="3414955454"/>
                  </a:ext>
                </a:extLst>
              </a:tr>
              <a:tr h="246347">
                <a:tc>
                  <a:txBody>
                    <a:bodyPr/>
                    <a:lstStyle/>
                    <a:p>
                      <a:pPr algn="ctr" rtl="1">
                        <a:lnSpc>
                          <a:spcPct val="107000"/>
                        </a:lnSpc>
                        <a:spcAft>
                          <a:spcPts val="0"/>
                        </a:spcAft>
                      </a:pPr>
                      <a:r>
                        <a:rPr lang="ar-SA" sz="1600" dirty="0">
                          <a:effectLst/>
                        </a:rPr>
                        <a:t>جامعة شيكاغو</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1">
                        <a:lnSpc>
                          <a:spcPct val="107000"/>
                        </a:lnSpc>
                        <a:spcAft>
                          <a:spcPts val="0"/>
                        </a:spcAft>
                      </a:pPr>
                      <a:r>
                        <a:rPr lang="ar-SA" sz="1600" dirty="0">
                          <a:effectLst/>
                        </a:rPr>
                        <a:t>الولايات المتحدة</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1">
                        <a:lnSpc>
                          <a:spcPct val="107000"/>
                        </a:lnSpc>
                        <a:spcAft>
                          <a:spcPts val="0"/>
                        </a:spcAft>
                      </a:pPr>
                      <a:r>
                        <a:rPr lang="en-US" sz="1600" b="1">
                          <a:effectLst/>
                        </a:rPr>
                        <a:t>10</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extLst>
                  <a:ext uri="{0D108BD9-81ED-4DB2-BD59-A6C34878D82A}">
                    <a16:rowId xmlns:a16="http://schemas.microsoft.com/office/drawing/2014/main" val="1915030130"/>
                  </a:ext>
                </a:extLst>
              </a:tr>
              <a:tr h="246347">
                <a:tc>
                  <a:txBody>
                    <a:bodyPr/>
                    <a:lstStyle/>
                    <a:p>
                      <a:pPr algn="ctr" rtl="1">
                        <a:lnSpc>
                          <a:spcPct val="107000"/>
                        </a:lnSpc>
                        <a:spcAft>
                          <a:spcPts val="0"/>
                        </a:spcAft>
                      </a:pPr>
                      <a:r>
                        <a:rPr lang="ar-SA" sz="1600">
                          <a:effectLst/>
                        </a:rPr>
                        <a:t>جامعة يال</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1">
                        <a:lnSpc>
                          <a:spcPct val="107000"/>
                        </a:lnSpc>
                        <a:spcAft>
                          <a:spcPts val="0"/>
                        </a:spcAft>
                      </a:pPr>
                      <a:r>
                        <a:rPr lang="ar-SA" sz="1600">
                          <a:effectLst/>
                        </a:rPr>
                        <a:t>الولايات المتحدة</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1">
                        <a:lnSpc>
                          <a:spcPct val="107000"/>
                        </a:lnSpc>
                        <a:spcAft>
                          <a:spcPts val="0"/>
                        </a:spcAft>
                      </a:pPr>
                      <a:r>
                        <a:rPr lang="en-US" sz="1600" b="1" dirty="0">
                          <a:effectLst/>
                        </a:rPr>
                        <a:t>11</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extLst>
                  <a:ext uri="{0D108BD9-81ED-4DB2-BD59-A6C34878D82A}">
                    <a16:rowId xmlns:a16="http://schemas.microsoft.com/office/drawing/2014/main" val="1699308328"/>
                  </a:ext>
                </a:extLst>
              </a:tr>
              <a:tr h="246347">
                <a:tc>
                  <a:txBody>
                    <a:bodyPr/>
                    <a:lstStyle/>
                    <a:p>
                      <a:pPr algn="ctr" rtl="1">
                        <a:lnSpc>
                          <a:spcPct val="107000"/>
                        </a:lnSpc>
                        <a:spcAft>
                          <a:spcPts val="0"/>
                        </a:spcAft>
                      </a:pPr>
                      <a:r>
                        <a:rPr lang="ar-SA" sz="1600">
                          <a:effectLst/>
                        </a:rPr>
                        <a:t>جامعة كورنيل</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1">
                        <a:lnSpc>
                          <a:spcPct val="107000"/>
                        </a:lnSpc>
                        <a:spcAft>
                          <a:spcPts val="0"/>
                        </a:spcAft>
                      </a:pPr>
                      <a:r>
                        <a:rPr lang="ar-SA" sz="1600" dirty="0">
                          <a:effectLst/>
                        </a:rPr>
                        <a:t>الولايات المتحدة</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1">
                        <a:lnSpc>
                          <a:spcPct val="107000"/>
                        </a:lnSpc>
                        <a:spcAft>
                          <a:spcPts val="0"/>
                        </a:spcAft>
                      </a:pPr>
                      <a:r>
                        <a:rPr lang="en-US" sz="1600" b="1" dirty="0">
                          <a:effectLst/>
                        </a:rPr>
                        <a:t>12</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extLst>
                  <a:ext uri="{0D108BD9-81ED-4DB2-BD59-A6C34878D82A}">
                    <a16:rowId xmlns:a16="http://schemas.microsoft.com/office/drawing/2014/main" val="3517350391"/>
                  </a:ext>
                </a:extLst>
              </a:tr>
              <a:tr h="246347">
                <a:tc>
                  <a:txBody>
                    <a:bodyPr/>
                    <a:lstStyle/>
                    <a:p>
                      <a:pPr algn="ctr" rtl="1">
                        <a:lnSpc>
                          <a:spcPct val="107000"/>
                        </a:lnSpc>
                        <a:spcAft>
                          <a:spcPts val="0"/>
                        </a:spcAft>
                      </a:pPr>
                      <a:r>
                        <a:rPr lang="ar-SA" sz="1600">
                          <a:effectLst/>
                        </a:rPr>
                        <a:t>جامعة كاليفورنيا، لوس أنجلوس</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1">
                        <a:lnSpc>
                          <a:spcPct val="107000"/>
                        </a:lnSpc>
                        <a:spcAft>
                          <a:spcPts val="0"/>
                        </a:spcAft>
                      </a:pPr>
                      <a:r>
                        <a:rPr lang="ar-SA" sz="1600">
                          <a:effectLst/>
                        </a:rPr>
                        <a:t>الولايات المتحدة</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1">
                        <a:lnSpc>
                          <a:spcPct val="107000"/>
                        </a:lnSpc>
                        <a:spcAft>
                          <a:spcPts val="0"/>
                        </a:spcAft>
                      </a:pPr>
                      <a:r>
                        <a:rPr lang="en-US" sz="1600" b="1" dirty="0">
                          <a:effectLst/>
                        </a:rPr>
                        <a:t>13</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extLst>
                  <a:ext uri="{0D108BD9-81ED-4DB2-BD59-A6C34878D82A}">
                    <a16:rowId xmlns:a16="http://schemas.microsoft.com/office/drawing/2014/main" val="913632228"/>
                  </a:ext>
                </a:extLst>
              </a:tr>
              <a:tr h="0">
                <a:tc>
                  <a:txBody>
                    <a:bodyPr/>
                    <a:lstStyle/>
                    <a:p>
                      <a:pPr algn="ctr" rtl="1">
                        <a:lnSpc>
                          <a:spcPct val="107000"/>
                        </a:lnSpc>
                        <a:spcAft>
                          <a:spcPts val="0"/>
                        </a:spcAft>
                      </a:pPr>
                      <a:r>
                        <a:rPr lang="ar-SA" sz="1600" dirty="0">
                          <a:effectLst/>
                        </a:rPr>
                        <a:t>جامعة بنسلفانيا</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1">
                        <a:lnSpc>
                          <a:spcPct val="107000"/>
                        </a:lnSpc>
                        <a:spcAft>
                          <a:spcPts val="0"/>
                        </a:spcAft>
                      </a:pPr>
                      <a:r>
                        <a:rPr lang="ar-SA" sz="1600" dirty="0">
                          <a:effectLst/>
                        </a:rPr>
                        <a:t>الولايات المتحدة</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1">
                        <a:lnSpc>
                          <a:spcPct val="107000"/>
                        </a:lnSpc>
                        <a:spcAft>
                          <a:spcPts val="0"/>
                        </a:spcAft>
                      </a:pPr>
                      <a:r>
                        <a:rPr lang="en-US" sz="1600" b="1" dirty="0">
                          <a:effectLst/>
                        </a:rPr>
                        <a:t>14</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extLst>
                  <a:ext uri="{0D108BD9-81ED-4DB2-BD59-A6C34878D82A}">
                    <a16:rowId xmlns:a16="http://schemas.microsoft.com/office/drawing/2014/main" val="2519171728"/>
                  </a:ext>
                </a:extLst>
              </a:tr>
              <a:tr h="246347">
                <a:tc>
                  <a:txBody>
                    <a:bodyPr/>
                    <a:lstStyle/>
                    <a:p>
                      <a:pPr algn="ctr" rtl="1">
                        <a:lnSpc>
                          <a:spcPct val="107000"/>
                        </a:lnSpc>
                        <a:spcAft>
                          <a:spcPts val="0"/>
                        </a:spcAft>
                      </a:pPr>
                      <a:r>
                        <a:rPr lang="ar-SA" sz="1600" dirty="0">
                          <a:effectLst/>
                        </a:rPr>
                        <a:t>جامعة باريس-</a:t>
                      </a:r>
                      <a:r>
                        <a:rPr lang="ar-SA" sz="1600" dirty="0" err="1">
                          <a:effectLst/>
                        </a:rPr>
                        <a:t>ساكلاي</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1">
                        <a:lnSpc>
                          <a:spcPct val="107000"/>
                        </a:lnSpc>
                        <a:spcAft>
                          <a:spcPts val="0"/>
                        </a:spcAft>
                      </a:pPr>
                      <a:r>
                        <a:rPr lang="ar-SA" sz="1600" dirty="0">
                          <a:solidFill>
                            <a:srgbClr val="C00000"/>
                          </a:solidFill>
                          <a:effectLst/>
                        </a:rPr>
                        <a:t>فرنسا</a:t>
                      </a:r>
                      <a:endParaRPr lang="en-US" sz="16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1">
                        <a:lnSpc>
                          <a:spcPct val="107000"/>
                        </a:lnSpc>
                        <a:spcAft>
                          <a:spcPts val="0"/>
                        </a:spcAft>
                      </a:pPr>
                      <a:r>
                        <a:rPr lang="en-US" sz="1600" b="1" dirty="0">
                          <a:effectLst/>
                        </a:rPr>
                        <a:t>15</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extLst>
                  <a:ext uri="{0D108BD9-81ED-4DB2-BD59-A6C34878D82A}">
                    <a16:rowId xmlns:a16="http://schemas.microsoft.com/office/drawing/2014/main" val="297595814"/>
                  </a:ext>
                </a:extLst>
              </a:tr>
              <a:tr h="246347">
                <a:tc>
                  <a:txBody>
                    <a:bodyPr/>
                    <a:lstStyle/>
                    <a:p>
                      <a:pPr algn="ctr" rtl="1">
                        <a:lnSpc>
                          <a:spcPct val="107000"/>
                        </a:lnSpc>
                        <a:spcAft>
                          <a:spcPts val="0"/>
                        </a:spcAft>
                      </a:pPr>
                      <a:r>
                        <a:rPr lang="ar-SA" sz="1600">
                          <a:effectLst/>
                        </a:rPr>
                        <a:t>جامعة جونز هوبكنز</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1">
                        <a:lnSpc>
                          <a:spcPct val="107000"/>
                        </a:lnSpc>
                        <a:spcAft>
                          <a:spcPts val="0"/>
                        </a:spcAft>
                      </a:pPr>
                      <a:r>
                        <a:rPr lang="ar-SA" sz="1600" dirty="0">
                          <a:effectLst/>
                        </a:rPr>
                        <a:t>الولايات المتحدة</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1">
                        <a:lnSpc>
                          <a:spcPct val="107000"/>
                        </a:lnSpc>
                        <a:spcAft>
                          <a:spcPts val="0"/>
                        </a:spcAft>
                      </a:pPr>
                      <a:r>
                        <a:rPr lang="en-US" sz="1600" b="1">
                          <a:effectLst/>
                        </a:rPr>
                        <a:t>16</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extLst>
                  <a:ext uri="{0D108BD9-81ED-4DB2-BD59-A6C34878D82A}">
                    <a16:rowId xmlns:a16="http://schemas.microsoft.com/office/drawing/2014/main" val="1973028368"/>
                  </a:ext>
                </a:extLst>
              </a:tr>
              <a:tr h="246347">
                <a:tc>
                  <a:txBody>
                    <a:bodyPr/>
                    <a:lstStyle/>
                    <a:p>
                      <a:pPr algn="ctr" rtl="1">
                        <a:lnSpc>
                          <a:spcPct val="107000"/>
                        </a:lnSpc>
                        <a:spcAft>
                          <a:spcPts val="0"/>
                        </a:spcAft>
                      </a:pPr>
                      <a:r>
                        <a:rPr lang="ar-SA" sz="1600" dirty="0">
                          <a:effectLst/>
                        </a:rPr>
                        <a:t>كلية لندن الجامعية</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1">
                        <a:lnSpc>
                          <a:spcPct val="107000"/>
                        </a:lnSpc>
                        <a:spcAft>
                          <a:spcPts val="0"/>
                        </a:spcAft>
                      </a:pPr>
                      <a:r>
                        <a:rPr lang="ar-SA" sz="1600" dirty="0">
                          <a:solidFill>
                            <a:srgbClr val="C00000"/>
                          </a:solidFill>
                          <a:effectLst/>
                        </a:rPr>
                        <a:t>المملكة المتحدة</a:t>
                      </a:r>
                      <a:endParaRPr lang="en-US" sz="16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1">
                        <a:lnSpc>
                          <a:spcPct val="107000"/>
                        </a:lnSpc>
                        <a:spcAft>
                          <a:spcPts val="0"/>
                        </a:spcAft>
                      </a:pPr>
                      <a:r>
                        <a:rPr lang="en-US" sz="1600" b="1" dirty="0">
                          <a:effectLst/>
                        </a:rPr>
                        <a:t>17</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extLst>
                  <a:ext uri="{0D108BD9-81ED-4DB2-BD59-A6C34878D82A}">
                    <a16:rowId xmlns:a16="http://schemas.microsoft.com/office/drawing/2014/main" val="705946103"/>
                  </a:ext>
                </a:extLst>
              </a:tr>
              <a:tr h="0">
                <a:tc>
                  <a:txBody>
                    <a:bodyPr/>
                    <a:lstStyle/>
                    <a:p>
                      <a:pPr algn="ctr" rtl="1">
                        <a:lnSpc>
                          <a:spcPct val="107000"/>
                        </a:lnSpc>
                        <a:spcAft>
                          <a:spcPts val="0"/>
                        </a:spcAft>
                      </a:pPr>
                      <a:r>
                        <a:rPr lang="ar-SA" sz="1600" dirty="0">
                          <a:effectLst/>
                        </a:rPr>
                        <a:t>جامعة واشنطن</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1">
                        <a:lnSpc>
                          <a:spcPct val="107000"/>
                        </a:lnSpc>
                        <a:spcAft>
                          <a:spcPts val="0"/>
                        </a:spcAft>
                      </a:pPr>
                      <a:r>
                        <a:rPr lang="ar-SA" sz="1600" dirty="0">
                          <a:effectLst/>
                        </a:rPr>
                        <a:t>الولايات المتحدة</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1">
                        <a:lnSpc>
                          <a:spcPct val="107000"/>
                        </a:lnSpc>
                        <a:spcAft>
                          <a:spcPts val="0"/>
                        </a:spcAft>
                      </a:pPr>
                      <a:r>
                        <a:rPr lang="en-US" sz="1600" b="1">
                          <a:effectLst/>
                        </a:rPr>
                        <a:t>18</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extLst>
                  <a:ext uri="{0D108BD9-81ED-4DB2-BD59-A6C34878D82A}">
                    <a16:rowId xmlns:a16="http://schemas.microsoft.com/office/drawing/2014/main" val="881472107"/>
                  </a:ext>
                </a:extLst>
              </a:tr>
              <a:tr h="342119">
                <a:tc>
                  <a:txBody>
                    <a:bodyPr/>
                    <a:lstStyle/>
                    <a:p>
                      <a:pPr algn="ctr" rtl="1">
                        <a:lnSpc>
                          <a:spcPct val="107000"/>
                        </a:lnSpc>
                        <a:spcAft>
                          <a:spcPts val="0"/>
                        </a:spcAft>
                      </a:pPr>
                      <a:r>
                        <a:rPr lang="ar-SA" sz="1600" dirty="0">
                          <a:effectLst/>
                        </a:rPr>
                        <a:t>جامعة كاليفورنيا، سان دييجو</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1">
                        <a:lnSpc>
                          <a:spcPct val="107000"/>
                        </a:lnSpc>
                        <a:spcAft>
                          <a:spcPts val="0"/>
                        </a:spcAft>
                      </a:pPr>
                      <a:r>
                        <a:rPr lang="ar-SA" sz="1600" dirty="0">
                          <a:effectLst/>
                        </a:rPr>
                        <a:t>الولايات المتحدة</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1">
                        <a:lnSpc>
                          <a:spcPct val="107000"/>
                        </a:lnSpc>
                        <a:spcAft>
                          <a:spcPts val="0"/>
                        </a:spcAft>
                      </a:pPr>
                      <a:r>
                        <a:rPr lang="en-US" sz="1600" b="1" dirty="0">
                          <a:effectLst/>
                        </a:rPr>
                        <a:t>19</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extLst>
                  <a:ext uri="{0D108BD9-81ED-4DB2-BD59-A6C34878D82A}">
                    <a16:rowId xmlns:a16="http://schemas.microsoft.com/office/drawing/2014/main" val="1443580022"/>
                  </a:ext>
                </a:extLst>
              </a:tr>
              <a:tr h="246347">
                <a:tc>
                  <a:txBody>
                    <a:bodyPr/>
                    <a:lstStyle/>
                    <a:p>
                      <a:pPr algn="ctr" rtl="1">
                        <a:lnSpc>
                          <a:spcPct val="107000"/>
                        </a:lnSpc>
                        <a:spcAft>
                          <a:spcPts val="0"/>
                        </a:spcAft>
                      </a:pPr>
                      <a:r>
                        <a:rPr lang="en-US" sz="1600" dirty="0">
                          <a:effectLst/>
                        </a:rPr>
                        <a:t>ETH </a:t>
                      </a:r>
                      <a:r>
                        <a:rPr lang="ar-SA" sz="1600" dirty="0">
                          <a:effectLst/>
                        </a:rPr>
                        <a:t>زيورخ</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1">
                        <a:lnSpc>
                          <a:spcPct val="107000"/>
                        </a:lnSpc>
                        <a:spcAft>
                          <a:spcPts val="0"/>
                        </a:spcAft>
                      </a:pPr>
                      <a:r>
                        <a:rPr lang="ar-SA" sz="1600" dirty="0">
                          <a:solidFill>
                            <a:srgbClr val="C00000"/>
                          </a:solidFill>
                          <a:effectLst/>
                        </a:rPr>
                        <a:t>سويسرا</a:t>
                      </a:r>
                      <a:endParaRPr lang="en-US" sz="16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tc>
                  <a:txBody>
                    <a:bodyPr/>
                    <a:lstStyle/>
                    <a:p>
                      <a:pPr algn="ctr" rtl="1">
                        <a:lnSpc>
                          <a:spcPct val="107000"/>
                        </a:lnSpc>
                        <a:spcAft>
                          <a:spcPts val="0"/>
                        </a:spcAft>
                      </a:pPr>
                      <a:r>
                        <a:rPr lang="en-US" sz="1600" b="1" dirty="0">
                          <a:effectLst/>
                        </a:rPr>
                        <a:t>20</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7369" marR="7369" marT="7369" marB="7369" anchor="ctr"/>
                </a:tc>
                <a:extLst>
                  <a:ext uri="{0D108BD9-81ED-4DB2-BD59-A6C34878D82A}">
                    <a16:rowId xmlns:a16="http://schemas.microsoft.com/office/drawing/2014/main" val="1435881294"/>
                  </a:ext>
                </a:extLst>
              </a:tr>
            </a:tbl>
          </a:graphicData>
        </a:graphic>
      </p:graphicFrame>
    </p:spTree>
    <p:extLst>
      <p:ext uri="{BB962C8B-B14F-4D97-AF65-F5344CB8AC3E}">
        <p14:creationId xmlns:p14="http://schemas.microsoft.com/office/powerpoint/2010/main" val="1642273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54231" y="565694"/>
            <a:ext cx="10407535" cy="830997"/>
          </a:xfrm>
          <a:prstGeom prst="rect">
            <a:avLst/>
          </a:prstGeom>
        </p:spPr>
        <p:txBody>
          <a:bodyPr wrap="square">
            <a:spAutoFit/>
          </a:bodyPr>
          <a:lstStyle/>
          <a:p>
            <a:pPr algn="ctr"/>
            <a:r>
              <a:rPr lang="ar-SA" sz="2000" b="1" dirty="0" smtClean="0">
                <a:latin typeface="Calibri" panose="020F0502020204030204" pitchFamily="34" charset="0"/>
                <a:ea typeface="Calibri" panose="020F0502020204030204" pitchFamily="34" charset="0"/>
                <a:cs typeface="Arial" panose="020B0604020202020204" pitchFamily="34" charset="0"/>
              </a:rPr>
              <a:t>تصنيف </a:t>
            </a:r>
            <a:r>
              <a:rPr lang="ar-SA" sz="2000" b="1" dirty="0">
                <a:latin typeface="Calibri" panose="020F0502020204030204" pitchFamily="34" charset="0"/>
                <a:ea typeface="Calibri" panose="020F0502020204030204" pitchFamily="34" charset="0"/>
                <a:cs typeface="Arial" panose="020B0604020202020204" pitchFamily="34" charset="0"/>
              </a:rPr>
              <a:t>مجلة التايمز للتعليم </a:t>
            </a:r>
            <a:r>
              <a:rPr lang="ar-SA" sz="2000" b="1" dirty="0" smtClean="0">
                <a:latin typeface="Calibri" panose="020F0502020204030204" pitchFamily="34" charset="0"/>
                <a:ea typeface="Calibri" panose="020F0502020204030204" pitchFamily="34" charset="0"/>
                <a:cs typeface="Arial" panose="020B0604020202020204" pitchFamily="34" charset="0"/>
              </a:rPr>
              <a:t>العالي</a:t>
            </a:r>
          </a:p>
          <a:p>
            <a:pPr algn="ctr"/>
            <a:r>
              <a:rPr lang="en-US" sz="2800" dirty="0" smtClean="0">
                <a:latin typeface="Antique Olive Compact" panose="020B0904030504030204" pitchFamily="34" charset="0"/>
              </a:rPr>
              <a:t>THE</a:t>
            </a:r>
            <a:endParaRPr lang="ar-IQ" sz="2800" dirty="0">
              <a:latin typeface="Antique Olive Compact" panose="020B0904030504030204" pitchFamily="34" charset="0"/>
            </a:endParaRPr>
          </a:p>
        </p:txBody>
      </p:sp>
      <p:pic>
        <p:nvPicPr>
          <p:cNvPr id="5" name="Picture 4" descr="undefine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4231" y="3777496"/>
            <a:ext cx="10407535" cy="2966720"/>
          </a:xfrm>
          <a:prstGeom prst="rect">
            <a:avLst/>
          </a:prstGeom>
          <a:noFill/>
          <a:ln>
            <a:noFill/>
          </a:ln>
        </p:spPr>
      </p:pic>
      <p:pic>
        <p:nvPicPr>
          <p:cNvPr id="6" name="Picture 5" descr="افضل 10 جامعات حسب معايير تصنيف الجامعات العالمية - EP study"/>
          <p:cNvPicPr/>
          <p:nvPr/>
        </p:nvPicPr>
        <p:blipFill>
          <a:blip r:embed="rId3">
            <a:extLst>
              <a:ext uri="{28A0092B-C50C-407E-A947-70E740481C1C}">
                <a14:useLocalDpi xmlns:a14="http://schemas.microsoft.com/office/drawing/2010/main" val="0"/>
              </a:ext>
            </a:extLst>
          </a:blip>
          <a:srcRect/>
          <a:stretch>
            <a:fillRect/>
          </a:stretch>
        </p:blipFill>
        <p:spPr bwMode="auto">
          <a:xfrm>
            <a:off x="1654232" y="1737359"/>
            <a:ext cx="10407534" cy="2040137"/>
          </a:xfrm>
          <a:prstGeom prst="rect">
            <a:avLst/>
          </a:prstGeom>
          <a:noFill/>
          <a:ln>
            <a:noFill/>
          </a:ln>
        </p:spPr>
      </p:pic>
    </p:spTree>
    <p:extLst>
      <p:ext uri="{BB962C8B-B14F-4D97-AF65-F5344CB8AC3E}">
        <p14:creationId xmlns:p14="http://schemas.microsoft.com/office/powerpoint/2010/main" val="1071149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4357" y="2233154"/>
            <a:ext cx="9218814" cy="1943417"/>
          </a:xfrm>
          <a:prstGeom prst="rect">
            <a:avLst/>
          </a:prstGeom>
        </p:spPr>
        <p:txBody>
          <a:bodyPr wrap="square">
            <a:spAutoFit/>
          </a:bodyPr>
          <a:lstStyle/>
          <a:p>
            <a:pPr algn="r" rtl="1">
              <a:lnSpc>
                <a:spcPct val="107000"/>
              </a:lnSpc>
              <a:spcAft>
                <a:spcPts val="800"/>
              </a:spcAft>
            </a:pPr>
            <a:r>
              <a:rPr lang="ar-SA" sz="3600" dirty="0" smtClean="0">
                <a:latin typeface="Calibri" panose="020F0502020204030204" pitchFamily="34" charset="0"/>
                <a:ea typeface="Calibri" panose="020F0502020204030204" pitchFamily="34" charset="0"/>
                <a:cs typeface="Arial" panose="020B0604020202020204" pitchFamily="34" charset="0"/>
              </a:rPr>
              <a:t>- </a:t>
            </a:r>
            <a:r>
              <a:rPr lang="ar-SA" sz="3600" dirty="0">
                <a:latin typeface="Calibri" panose="020F0502020204030204" pitchFamily="34" charset="0"/>
                <a:ea typeface="Calibri" panose="020F0502020204030204" pitchFamily="34" charset="0"/>
                <a:cs typeface="Arial" panose="020B0604020202020204" pitchFamily="34" charset="0"/>
              </a:rPr>
              <a:t>يعتبر هذا التصنيف من أكثر التصنيفات المعتمدة </a:t>
            </a:r>
            <a:r>
              <a:rPr lang="ar-SA" sz="3600" dirty="0" smtClean="0">
                <a:latin typeface="Calibri" panose="020F0502020204030204" pitchFamily="34" charset="0"/>
                <a:ea typeface="Calibri" panose="020F0502020204030204" pitchFamily="34" charset="0"/>
                <a:cs typeface="Arial" panose="020B0604020202020204" pitchFamily="34" charset="0"/>
              </a:rPr>
              <a:t>عالميا.</a:t>
            </a:r>
          </a:p>
          <a:p>
            <a:pPr algn="r" rtl="1">
              <a:lnSpc>
                <a:spcPct val="107000"/>
              </a:lnSpc>
              <a:spcAft>
                <a:spcPts val="800"/>
              </a:spcAft>
            </a:pPr>
            <a:r>
              <a:rPr lang="ar-SA" sz="3600" dirty="0">
                <a:latin typeface="Calibri" panose="020F0502020204030204" pitchFamily="34" charset="0"/>
                <a:ea typeface="Calibri" panose="020F0502020204030204" pitchFamily="34" charset="0"/>
                <a:cs typeface="Arial" panose="020B0604020202020204" pitchFamily="34" charset="0"/>
              </a:rPr>
              <a:t>-</a:t>
            </a:r>
            <a:r>
              <a:rPr lang="ar-SA" sz="3600" dirty="0" smtClean="0">
                <a:latin typeface="Calibri" panose="020F0502020204030204" pitchFamily="34" charset="0"/>
                <a:ea typeface="Calibri" panose="020F0502020204030204" pitchFamily="34" charset="0"/>
                <a:cs typeface="Arial" panose="020B0604020202020204" pitchFamily="34" charset="0"/>
              </a:rPr>
              <a:t> </a:t>
            </a:r>
            <a:r>
              <a:rPr lang="ar-SA" sz="3600" dirty="0">
                <a:latin typeface="Calibri" panose="020F0502020204030204" pitchFamily="34" charset="0"/>
                <a:ea typeface="Calibri" panose="020F0502020204030204" pitchFamily="34" charset="0"/>
                <a:cs typeface="Arial" panose="020B0604020202020204" pitchFamily="34" charset="0"/>
              </a:rPr>
              <a:t>تصنيف تقوم من خلاله </a:t>
            </a:r>
            <a:r>
              <a:rPr lang="ar-SA" sz="3600" u="sng" dirty="0">
                <a:solidFill>
                  <a:srgbClr val="0563C1"/>
                </a:solidFill>
                <a:latin typeface="Calibri" panose="020F0502020204030204" pitchFamily="34" charset="0"/>
                <a:ea typeface="Calibri" panose="020F0502020204030204" pitchFamily="34" charset="0"/>
                <a:cs typeface="Arial" panose="020B0604020202020204" pitchFamily="34" charset="0"/>
                <a:hlinkClick r:id="rId2"/>
              </a:rPr>
              <a:t>مجلة التايمز</a:t>
            </a:r>
            <a:r>
              <a:rPr lang="en-US" sz="3600" dirty="0">
                <a:latin typeface="Calibri" panose="020F0502020204030204" pitchFamily="34" charset="0"/>
                <a:ea typeface="Calibri" panose="020F0502020204030204" pitchFamily="34" charset="0"/>
                <a:cs typeface="Arial" panose="020B0604020202020204" pitchFamily="34" charset="0"/>
              </a:rPr>
              <a:t> </a:t>
            </a:r>
            <a:r>
              <a:rPr lang="ar-SA" sz="3600" dirty="0">
                <a:latin typeface="Calibri" panose="020F0502020204030204" pitchFamily="34" charset="0"/>
                <a:ea typeface="Calibri" panose="020F0502020204030204" pitchFamily="34" charset="0"/>
                <a:cs typeface="Arial" panose="020B0604020202020204" pitchFamily="34" charset="0"/>
              </a:rPr>
              <a:t>بتصنيف أفضل 100 جامعة في العالم وذلك وفق للمعايير التي تعتمدها </a:t>
            </a:r>
            <a:r>
              <a:rPr lang="ar-SA" sz="3600" dirty="0" smtClean="0">
                <a:latin typeface="Calibri" panose="020F0502020204030204" pitchFamily="34" charset="0"/>
                <a:ea typeface="Calibri" panose="020F0502020204030204" pitchFamily="34" charset="0"/>
                <a:cs typeface="Arial" panose="020B0604020202020204" pitchFamily="34" charset="0"/>
              </a:rPr>
              <a:t>المجلة.</a:t>
            </a:r>
            <a:endParaRPr lang="en-US" sz="36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67049938"/>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982</TotalTime>
  <Words>1976</Words>
  <Application>Microsoft Office PowerPoint</Application>
  <PresentationFormat>Widescreen</PresentationFormat>
  <Paragraphs>396</Paragraphs>
  <Slides>32</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3" baseType="lpstr">
      <vt:lpstr>Antique Olive Compact</vt:lpstr>
      <vt:lpstr>Arial</vt:lpstr>
      <vt:lpstr>Calibri</vt:lpstr>
      <vt:lpstr>Century Gothic</vt:lpstr>
      <vt:lpstr>Helvetica</vt:lpstr>
      <vt:lpstr>Tahoma</vt:lpstr>
      <vt:lpstr>Times New Roman</vt:lpstr>
      <vt:lpstr>Verdana</vt:lpstr>
      <vt:lpstr>Wingdings 3</vt:lpstr>
      <vt:lpstr>Wisp</vt:lpstr>
      <vt:lpstr>مستند</vt:lpstr>
      <vt:lpstr>PowerPoint Presentation</vt:lpstr>
      <vt:lpstr>PowerPoint Presentation</vt:lpstr>
      <vt:lpstr>PowerPoint Presentation</vt:lpstr>
      <vt:lpstr>تصنيف شنغهاي Shanghai Ranking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Maher</dc:creator>
  <cp:lastModifiedBy>Maher</cp:lastModifiedBy>
  <cp:revision>108</cp:revision>
  <dcterms:created xsi:type="dcterms:W3CDTF">2023-12-13T16:39:13Z</dcterms:created>
  <dcterms:modified xsi:type="dcterms:W3CDTF">2023-12-24T05:42:40Z</dcterms:modified>
</cp:coreProperties>
</file>